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1"/>
  </p:notesMasterIdLst>
  <p:sldIdLst>
    <p:sldId id="256" r:id="rId2"/>
    <p:sldId id="335" r:id="rId3"/>
    <p:sldId id="307" r:id="rId4"/>
    <p:sldId id="258" r:id="rId5"/>
    <p:sldId id="306" r:id="rId6"/>
    <p:sldId id="383" r:id="rId7"/>
    <p:sldId id="496" r:id="rId8"/>
    <p:sldId id="445" r:id="rId9"/>
    <p:sldId id="472" r:id="rId10"/>
    <p:sldId id="474" r:id="rId11"/>
    <p:sldId id="499" r:id="rId12"/>
    <p:sldId id="513" r:id="rId13"/>
    <p:sldId id="371" r:id="rId14"/>
    <p:sldId id="368" r:id="rId15"/>
    <p:sldId id="369" r:id="rId16"/>
    <p:sldId id="528" r:id="rId17"/>
    <p:sldId id="534" r:id="rId18"/>
    <p:sldId id="529" r:id="rId19"/>
    <p:sldId id="535" r:id="rId20"/>
    <p:sldId id="536" r:id="rId21"/>
    <p:sldId id="537" r:id="rId22"/>
    <p:sldId id="527" r:id="rId23"/>
    <p:sldId id="514" r:id="rId24"/>
    <p:sldId id="278" r:id="rId25"/>
    <p:sldId id="279" r:id="rId26"/>
    <p:sldId id="280" r:id="rId27"/>
    <p:sldId id="406" r:id="rId28"/>
    <p:sldId id="263" r:id="rId29"/>
    <p:sldId id="264" r:id="rId30"/>
    <p:sldId id="407" r:id="rId31"/>
    <p:sldId id="414" r:id="rId32"/>
    <p:sldId id="408" r:id="rId33"/>
    <p:sldId id="410" r:id="rId34"/>
    <p:sldId id="401" r:id="rId35"/>
    <p:sldId id="411" r:id="rId36"/>
    <p:sldId id="415" r:id="rId37"/>
    <p:sldId id="416" r:id="rId38"/>
    <p:sldId id="402" r:id="rId39"/>
    <p:sldId id="404" r:id="rId40"/>
    <p:sldId id="391" r:id="rId41"/>
    <p:sldId id="421" r:id="rId42"/>
    <p:sldId id="405" r:id="rId43"/>
    <p:sldId id="412" r:id="rId44"/>
    <p:sldId id="418" r:id="rId45"/>
    <p:sldId id="420" r:id="rId46"/>
    <p:sldId id="419" r:id="rId47"/>
    <p:sldId id="389" r:id="rId48"/>
    <p:sldId id="284" r:id="rId49"/>
    <p:sldId id="337"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p:restoredTop sz="77535"/>
  </p:normalViewPr>
  <p:slideViewPr>
    <p:cSldViewPr snapToGrid="0" snapToObjects="1">
      <p:cViewPr varScale="1">
        <p:scale>
          <a:sx n="84" d="100"/>
          <a:sy n="84" d="100"/>
        </p:scale>
        <p:origin x="187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8237C-63DF-8C4D-A663-4581D6019EC7}" type="datetimeFigureOut">
              <a:rPr lang="de-DE" smtClean="0"/>
              <a:t>10.06.24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59998-4020-C449-9611-2D9166FB56B7}" type="slidenum">
              <a:rPr lang="de-DE" smtClean="0"/>
              <a:t>‹Nr.›</a:t>
            </a:fld>
            <a:endParaRPr lang="de-DE"/>
          </a:p>
        </p:txBody>
      </p:sp>
    </p:spTree>
    <p:extLst>
      <p:ext uri="{BB962C8B-B14F-4D97-AF65-F5344CB8AC3E}">
        <p14:creationId xmlns:p14="http://schemas.microsoft.com/office/powerpoint/2010/main" val="269154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c.europa.eu/jrc/en/news/global-co2-emissions-continue-rise-eu-bucks-global-trend" TargetMode="External"/><Relationship Id="rId3" Type="http://schemas.openxmlformats.org/officeDocument/2006/relationships/hyperlink" Target="https://www.europarl.europa.eu/news/de/headlines/priorities/klimawandel/20180905STO11945/die-auswirkungen-des-klimawandels-in-europa-infografik" TargetMode="External"/><Relationship Id="rId7" Type="http://schemas.openxmlformats.org/officeDocument/2006/relationships/hyperlink" Target="https://www.europarl.europa.eu/RegData/etudes/STUD/2018/626092/IPOL_STU(2018)626092_EN.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europarl.europa.eu/news/de/headlines/society/20170711STO79506/climate-change-using-eu-forests-to-offset-carbon-emissions" TargetMode="External"/><Relationship Id="rId5" Type="http://schemas.openxmlformats.org/officeDocument/2006/relationships/hyperlink" Target="https://ec.europa.eu/clima/policies/international/negotiations/paris_de" TargetMode="External"/><Relationship Id="rId4" Type="http://schemas.openxmlformats.org/officeDocument/2006/relationships/hyperlink" Target="https://www.europarl.europa.eu/news/de/press-room/20190912IPR60932/nearly-EU300-million-in-eu-aid-after-2018-floods-in-austria-italy-romani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und herzlich willkommen zum Projekttag </a:t>
            </a:r>
            <a:r>
              <a:rPr lang="de-DE" b="1" dirty="0"/>
              <a:t>„#Young Change Makers “. </a:t>
            </a:r>
          </a:p>
          <a:p>
            <a:r>
              <a:rPr lang="de-DE" dirty="0"/>
              <a:t>Mein Name ist </a:t>
            </a:r>
            <a:r>
              <a:rPr lang="de-DE" b="1" dirty="0">
                <a:solidFill>
                  <a:srgbClr val="FF0000"/>
                </a:solidFill>
              </a:rPr>
              <a:t>ABC</a:t>
            </a:r>
            <a:r>
              <a:rPr lang="de-DE" dirty="0">
                <a:solidFill>
                  <a:srgbClr val="FF0000"/>
                </a:solidFill>
              </a:rPr>
              <a:t> </a:t>
            </a:r>
            <a:r>
              <a:rPr lang="de-DE" dirty="0"/>
              <a:t>und ich werde euch heute durch diesen Tag führen. Darauf freue ich mich schon sehr. Habt ihr schon mal an einem Projekttag teilgenommen? – </a:t>
            </a:r>
            <a:r>
              <a:rPr lang="de-DE" i="1" dirty="0"/>
              <a:t>auf Antwort eingehen. </a:t>
            </a:r>
          </a:p>
          <a:p>
            <a:endParaRPr lang="de-DE" dirty="0"/>
          </a:p>
          <a:p>
            <a:r>
              <a:rPr lang="de-DE" dirty="0"/>
              <a:t>Wir werden uns heute mit </a:t>
            </a:r>
            <a:r>
              <a:rPr lang="de-DE" dirty="0" err="1"/>
              <a:t>derm</a:t>
            </a:r>
            <a:r>
              <a:rPr lang="de-DE" dirty="0"/>
              <a:t> Europäischen Grünen Deal beschäftigen und ihr werdet euch eigene Ideen für XXX überlegen.</a:t>
            </a:r>
          </a:p>
          <a:p>
            <a:endParaRPr lang="de-DE" dirty="0"/>
          </a:p>
          <a:p>
            <a:r>
              <a:rPr lang="de-DE" dirty="0"/>
              <a:t>In einem sogenannten </a:t>
            </a:r>
            <a:r>
              <a:rPr lang="de-DE" b="1" dirty="0"/>
              <a:t>Design </a:t>
            </a:r>
            <a:r>
              <a:rPr lang="de-DE" b="1" dirty="0" err="1"/>
              <a:t>Thinking</a:t>
            </a:r>
            <a:r>
              <a:rPr lang="de-DE" b="1" dirty="0"/>
              <a:t> Prozess </a:t>
            </a:r>
            <a:r>
              <a:rPr lang="de-DE" dirty="0"/>
              <a:t>werdet ihr die Aufgabe haben, euch Lösungen für die Herausforderungen und Probleme eurer Heimatregion zu überlegen. Diese Lösungsvorschläge werdet ihr am Ende des Tages einem Gast aus der Politik vorstellen, der*die uns heute in der Schule besuchen kommt. Im Anschluss an die Vorstellung eurer Ideen für eure Heimatregion folgt eine Fragerunde, in der der*die Gast*</a:t>
            </a:r>
            <a:r>
              <a:rPr lang="de-DE" dirty="0" err="1"/>
              <a:t>Gästin</a:t>
            </a:r>
            <a:r>
              <a:rPr lang="de-DE" dirty="0"/>
              <a:t> eure Fragen beantworten wird. Deshalb sammelt gerne im Laufe des Projekttags Fragen, die ihr an unseren Gast*unsere </a:t>
            </a:r>
            <a:r>
              <a:rPr lang="de-DE" dirty="0" err="1"/>
              <a:t>Gästin</a:t>
            </a:r>
            <a:r>
              <a:rPr lang="de-DE" dirty="0"/>
              <a:t> stellen wollt. </a:t>
            </a:r>
          </a:p>
          <a:p>
            <a:endParaRPr lang="de-DE"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a:t>
            </a:fld>
            <a:endParaRPr lang="de-DE"/>
          </a:p>
        </p:txBody>
      </p:sp>
    </p:spTree>
    <p:extLst>
      <p:ext uri="{BB962C8B-B14F-4D97-AF65-F5344CB8AC3E}">
        <p14:creationId xmlns:p14="http://schemas.microsoft.com/office/powerpoint/2010/main" val="332357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Arbeitsgruppe „Green Deal </a:t>
            </a:r>
            <a:r>
              <a:rPr lang="de-DE" sz="1200" kern="1200" dirty="0" err="1">
                <a:solidFill>
                  <a:schemeClr val="tx1"/>
                </a:solidFill>
                <a:effectLst/>
                <a:latin typeface="+mn-lt"/>
                <a:ea typeface="+mn-ea"/>
                <a:cs typeface="+mn-cs"/>
              </a:rPr>
              <a:t>Going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Local</a:t>
            </a:r>
            <a:r>
              <a:rPr lang="de-DE" sz="1200" kern="1200" dirty="0">
                <a:solidFill>
                  <a:schemeClr val="tx1"/>
                </a:solidFill>
                <a:effectLst/>
                <a:latin typeface="+mn-lt"/>
                <a:ea typeface="+mn-ea"/>
                <a:cs typeface="+mn-cs"/>
              </a:rPr>
              <a:t>“ ist eine neue Initiative des Ausschusses der Regionen, die darauf abzielt, Städte und Regionen in den Mittelpunkt des Europäischen Grünen Deals zu stellen. Die Initiative soll sicherstellen, dass sowohl die EU-Strategie für nachhaltiges Wachstum als auch der </a:t>
            </a:r>
            <a:r>
              <a:rPr lang="de-DE" sz="1200" kern="1200" dirty="0" err="1">
                <a:solidFill>
                  <a:schemeClr val="tx1"/>
                </a:solidFill>
                <a:effectLst/>
                <a:latin typeface="+mn-lt"/>
                <a:ea typeface="+mn-ea"/>
                <a:cs typeface="+mn-cs"/>
              </a:rPr>
              <a:t>NextGenerationEU</a:t>
            </a:r>
            <a:r>
              <a:rPr lang="de-DE" sz="1200" kern="1200" dirty="0">
                <a:solidFill>
                  <a:schemeClr val="tx1"/>
                </a:solidFill>
                <a:effectLst/>
                <a:latin typeface="+mn-lt"/>
                <a:ea typeface="+mn-ea"/>
                <a:cs typeface="+mn-cs"/>
              </a:rPr>
              <a:t> Aufbauplan  in direkte Finanzmittel für Städte und Regionen und konkrete Projekte für jedes Gebiet umgesetzt werden.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Was ist der </a:t>
            </a:r>
            <a:r>
              <a:rPr lang="de-DE" sz="1200" kern="1200" dirty="0" err="1">
                <a:solidFill>
                  <a:schemeClr val="tx1"/>
                </a:solidFill>
                <a:effectLst/>
                <a:latin typeface="+mn-lt"/>
                <a:ea typeface="+mn-ea"/>
                <a:cs typeface="+mn-cs"/>
              </a:rPr>
              <a:t>AdR</a:t>
            </a:r>
            <a:r>
              <a:rPr lang="de-DE" sz="1200" kern="1200" dirty="0">
                <a:solidFill>
                  <a:schemeClr val="tx1"/>
                </a:solidFill>
                <a:effectLst/>
                <a:latin typeface="+mn-lt"/>
                <a:ea typeface="+mn-ea"/>
                <a:cs typeface="+mn-cs"/>
              </a:rPr>
              <a:t>? </a:t>
            </a:r>
            <a:r>
              <a:rPr lang="de-DE" dirty="0"/>
              <a:t>Jüngste</a:t>
            </a:r>
            <a:r>
              <a:rPr lang="de-DE" baseline="0" dirty="0"/>
              <a:t> der EU-Institutionen: seit 1994. </a:t>
            </a:r>
            <a:r>
              <a:rPr lang="de-DE" b="1" dirty="0"/>
              <a:t>Europa von unten</a:t>
            </a:r>
            <a:r>
              <a:rPr lang="de-DE" b="1" baseline="0" dirty="0"/>
              <a:t> </a:t>
            </a:r>
            <a:r>
              <a:rPr lang="de-DE" baseline="0" dirty="0">
                <a:sym typeface="Wingdings"/>
              </a:rPr>
              <a:t> der </a:t>
            </a:r>
            <a:r>
              <a:rPr lang="de-DE" baseline="0" dirty="0" err="1">
                <a:sym typeface="Wingdings"/>
              </a:rPr>
              <a:t>AdR</a:t>
            </a:r>
            <a:r>
              <a:rPr lang="de-DE" baseline="0" dirty="0">
                <a:sym typeface="Wingdings"/>
              </a:rPr>
              <a:t> soll melden, wie Gesetzen vor Ort ankommen. Regional- und Kommunalvertreter*innen sind Mitglieder des </a:t>
            </a:r>
            <a:r>
              <a:rPr lang="de-DE" baseline="0" dirty="0" err="1">
                <a:sym typeface="Wingdings"/>
              </a:rPr>
              <a:t>AdR.</a:t>
            </a:r>
            <a:r>
              <a:rPr lang="de-DE" baseline="0" dirty="0">
                <a:sym typeface="Wingdings"/>
              </a:rPr>
              <a:t> </a:t>
            </a:r>
          </a:p>
          <a:p>
            <a:endParaRPr lang="de-DE" baseline="0" dirty="0">
              <a:sym typeface="Wingdings"/>
            </a:endParaRPr>
          </a:p>
          <a:p>
            <a:r>
              <a:rPr lang="de-DE" baseline="0" dirty="0">
                <a:sym typeface="Wingdings"/>
              </a:rPr>
              <a:t>Green Deal </a:t>
            </a:r>
            <a:r>
              <a:rPr lang="de-DE" baseline="0" dirty="0" err="1">
                <a:sym typeface="Wingdings"/>
              </a:rPr>
              <a:t>going</a:t>
            </a:r>
            <a:r>
              <a:rPr lang="de-DE" baseline="0" dirty="0">
                <a:sym typeface="Wingdings"/>
              </a:rPr>
              <a:t> </a:t>
            </a:r>
            <a:r>
              <a:rPr lang="de-DE" baseline="0" dirty="0" err="1">
                <a:sym typeface="Wingdings"/>
              </a:rPr>
              <a:t>local</a:t>
            </a:r>
            <a:r>
              <a:rPr lang="de-DE" baseline="0" dirty="0">
                <a:sym typeface="Wingdings"/>
              </a:rPr>
              <a:t> also eine Initiative des </a:t>
            </a:r>
            <a:r>
              <a:rPr lang="de-DE" baseline="0" dirty="0" err="1">
                <a:sym typeface="Wingdings"/>
              </a:rPr>
              <a:t>AdR</a:t>
            </a:r>
            <a:r>
              <a:rPr lang="de-DE" baseline="0" dirty="0">
                <a:sym typeface="Wingdings"/>
              </a:rPr>
              <a:t>, um Städte und Regionen in das Zentrum des Europäischen Grünen Deals zu rücken. Denn nur wenn der Green Deal vor Ort umgesetzt und in seinem Sinne Politik betrieben wird, kann das Ziel, dass Europa der erste klimaneutrale Kontinent in 2050 sein soll, erreicht werden. </a:t>
            </a:r>
            <a:endParaRPr lang="de-DE" dirty="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2FA14A25-3113-419F-98E7-B12B871AB6B2}" type="slidenum">
              <a:rPr lang="de-DE" smtClean="0"/>
              <a:t>10</a:t>
            </a:fld>
            <a:endParaRPr lang="de-DE"/>
          </a:p>
        </p:txBody>
      </p:sp>
    </p:spTree>
    <p:extLst>
      <p:ext uri="{BB962C8B-B14F-4D97-AF65-F5344CB8AC3E}">
        <p14:creationId xmlns:p14="http://schemas.microsoft.com/office/powerpoint/2010/main" val="200254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nächstes schauen wir uns den EGD etwas genauer an. Und zwar mit Hilfe der Methode Gruppenpuzzle. Frage in die Runde: Hat das jemand von euch bereits gemacht? Wenn ja, was ist ein Gruppenpuzzle? </a:t>
            </a:r>
          </a:p>
          <a:p>
            <a:endParaRPr lang="de-DE" dirty="0"/>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11</a:t>
            </a:fld>
            <a:endParaRPr lang="de-DE"/>
          </a:p>
        </p:txBody>
      </p:sp>
    </p:spTree>
    <p:extLst>
      <p:ext uri="{BB962C8B-B14F-4D97-AF65-F5344CB8AC3E}">
        <p14:creationId xmlns:p14="http://schemas.microsoft.com/office/powerpoint/2010/main" val="365141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ist, dass wir die Ziele des EGD gut verstehen, damit ihr morgen im Stande seid, euch eine gute Kampagne für eure Stadt (Name) zu überlegen und sie dem Gast (Name) vorzustellen. Und dazu schauen wir uns den Green Deal in der kommenden Übung etwas genauer an. </a:t>
            </a:r>
          </a:p>
        </p:txBody>
      </p:sp>
      <p:sp>
        <p:nvSpPr>
          <p:cNvPr id="4" name="Foliennummernplatzhalter 3"/>
          <p:cNvSpPr>
            <a:spLocks noGrp="1"/>
          </p:cNvSpPr>
          <p:nvPr>
            <p:ph type="sldNum" sz="quarter" idx="5"/>
          </p:nvPr>
        </p:nvSpPr>
        <p:spPr/>
        <p:txBody>
          <a:bodyPr/>
          <a:lstStyle/>
          <a:p>
            <a:fld id="{2FA14A25-3113-419F-98E7-B12B871AB6B2}" type="slidenum">
              <a:rPr lang="de-DE" smtClean="0"/>
              <a:t>12</a:t>
            </a:fld>
            <a:endParaRPr lang="de-DE"/>
          </a:p>
        </p:txBody>
      </p:sp>
    </p:spTree>
    <p:extLst>
      <p:ext uri="{BB962C8B-B14F-4D97-AF65-F5344CB8AC3E}">
        <p14:creationId xmlns:p14="http://schemas.microsoft.com/office/powerpoint/2010/main" val="344661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Vorstellen Ablauf Gruppenpuzzle </a:t>
            </a:r>
          </a:p>
          <a:p>
            <a:endParaRPr lang="de-DE" dirty="0"/>
          </a:p>
          <a:p>
            <a:r>
              <a:rPr lang="de-DE" sz="1800" u="sng" dirty="0">
                <a:effectLst/>
                <a:latin typeface="Calibri" panose="020F0502020204030204" pitchFamily="34" charset="0"/>
                <a:ea typeface="Calibri" panose="020F0502020204030204" pitchFamily="34" charset="0"/>
                <a:cs typeface="Times New Roman" panose="02020603050405020304" pitchFamily="18" charset="0"/>
              </a:rPr>
              <a:t>Ablauf des Gruppenpuzzles: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Überleitung vom Allgemeinen Europäischen Green Deal zur europäischen Zielsetzung, die dann vor Ort umgesetzt wird. </a:t>
            </a:r>
          </a:p>
          <a:p>
            <a:pPr marL="342900" lvl="0" indent="-342900">
              <a:lnSpc>
                <a:spcPct val="115000"/>
              </a:lnSpc>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Erläuterung des Gruppenpuzzles; den Ablauf und den Zielen der Übung. </a:t>
            </a:r>
          </a:p>
          <a:p>
            <a:pPr marL="342900" lvl="0" indent="-342900">
              <a:lnSpc>
                <a:spcPct val="115000"/>
              </a:lnSpc>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Einteilung der Gruppe mit Hilfe der Symbol-Codes und Fact Sheets verteilen. </a:t>
            </a:r>
          </a:p>
          <a:p>
            <a:pPr marL="342900" lvl="0" indent="-342900">
              <a:lnSpc>
                <a:spcPct val="115000"/>
              </a:lnSpc>
              <a:buFont typeface="Courier New" panose="02070309020205020404" pitchFamily="49" charset="0"/>
              <a:buChar char="o"/>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SuS</a:t>
            </a:r>
            <a:r>
              <a:rPr lang="de-DE" sz="1800" dirty="0">
                <a:effectLst/>
                <a:latin typeface="Calibri" panose="020F0502020204030204" pitchFamily="34" charset="0"/>
                <a:ea typeface="Calibri" panose="020F0502020204030204" pitchFamily="34" charset="0"/>
                <a:cs typeface="Times New Roman" panose="02020603050405020304" pitchFamily="18" charset="0"/>
              </a:rPr>
              <a:t> arbeiten in den Expert*innengruppen an den Zielen der KOM sowie den Projekten vor Ort.</a:t>
            </a:r>
          </a:p>
          <a:p>
            <a:pPr marL="342900" lvl="0" indent="-342900">
              <a:lnSpc>
                <a:spcPct val="115000"/>
              </a:lnSpc>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Times New Roman" panose="02020603050405020304" pitchFamily="18" charset="0"/>
              </a:rPr>
              <a:t>Gruppen werden gemischt und dabei Stammgruppen gebildet (nie mehr als zwei Personen mit demselben Symbol in eine Gruppe. Eventuelles Nachsteuern, wenn eine Gruppe nicht voll besetzt ist).</a:t>
            </a:r>
          </a:p>
          <a:p>
            <a:pPr marL="342900" lvl="0" indent="-342900">
              <a:lnSpc>
                <a:spcPct val="115000"/>
              </a:lnSpc>
              <a:buFont typeface="Courier New" panose="02070309020205020404" pitchFamily="49" charset="0"/>
              <a:buChar char="o"/>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SuS</a:t>
            </a:r>
            <a:r>
              <a:rPr lang="de-DE" sz="1800" dirty="0">
                <a:effectLst/>
                <a:latin typeface="Calibri" panose="020F0502020204030204" pitchFamily="34" charset="0"/>
                <a:ea typeface="Calibri" panose="020F0502020204030204" pitchFamily="34" charset="0"/>
                <a:cs typeface="Times New Roman" panose="02020603050405020304" pitchFamily="18" charset="0"/>
              </a:rPr>
              <a:t> präsentieren sich gegenseitig ihre Ergebnisse in den Stammgruppen.</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Zusammenfassung und Sicherung der Ergebnisse im Plenum. </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13</a:t>
            </a:fld>
            <a:endParaRPr lang="de-DE"/>
          </a:p>
        </p:txBody>
      </p:sp>
    </p:spTree>
    <p:extLst>
      <p:ext uri="{BB962C8B-B14F-4D97-AF65-F5344CB8AC3E}">
        <p14:creationId xmlns:p14="http://schemas.microsoft.com/office/powerpoint/2010/main" val="321886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Arbeitsauftrag vorstellen und </a:t>
            </a:r>
          </a:p>
        </p:txBody>
      </p:sp>
      <p:sp>
        <p:nvSpPr>
          <p:cNvPr id="4" name="Foliennummernplatzhalter 3"/>
          <p:cNvSpPr>
            <a:spLocks noGrp="1"/>
          </p:cNvSpPr>
          <p:nvPr>
            <p:ph type="sldNum" sz="quarter" idx="5"/>
          </p:nvPr>
        </p:nvSpPr>
        <p:spPr/>
        <p:txBody>
          <a:bodyPr/>
          <a:lstStyle/>
          <a:p>
            <a:fld id="{54D59998-4020-C449-9611-2D9166FB56B7}" type="slidenum">
              <a:rPr lang="de-DE" smtClean="0"/>
              <a:t>14</a:t>
            </a:fld>
            <a:endParaRPr lang="de-DE"/>
          </a:p>
        </p:txBody>
      </p:sp>
    </p:spTree>
    <p:extLst>
      <p:ext uri="{BB962C8B-B14F-4D97-AF65-F5344CB8AC3E}">
        <p14:creationId xmlns:p14="http://schemas.microsoft.com/office/powerpoint/2010/main" val="9291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15</a:t>
            </a:fld>
            <a:endParaRPr lang="de-DE"/>
          </a:p>
        </p:txBody>
      </p:sp>
    </p:spTree>
    <p:extLst>
      <p:ext uri="{BB962C8B-B14F-4D97-AF65-F5344CB8AC3E}">
        <p14:creationId xmlns:p14="http://schemas.microsoft.com/office/powerpoint/2010/main" val="202975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0" i="1" u="none" strike="noStrike" kern="1200" dirty="0">
                <a:solidFill>
                  <a:schemeClr val="tx1"/>
                </a:solidFill>
                <a:effectLst/>
                <a:latin typeface="+mn-lt"/>
                <a:ea typeface="+mn-ea"/>
                <a:cs typeface="+mn-cs"/>
              </a:rPr>
              <a:t>Mögliche Antworten von den Schüler*innen:</a:t>
            </a:r>
            <a:r>
              <a:rPr lang="de-DE" sz="1200" b="0" i="0" u="none" strike="noStrike" kern="1200" dirty="0">
                <a:solidFill>
                  <a:schemeClr val="tx1"/>
                </a:solidFill>
                <a:effectLst/>
                <a:latin typeface="+mn-lt"/>
                <a:ea typeface="+mn-ea"/>
                <a:cs typeface="+mn-cs"/>
              </a:rPr>
              <a:t> </a:t>
            </a:r>
          </a:p>
          <a:p>
            <a:pPr rtl="0" fontAlgn="base"/>
            <a:endParaRPr lang="de-DE" sz="1200" b="1"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Menschen und Regionen</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Entscheidungen werden auf EU-Ebene getroffen und sollen von Gemeinden umgesetzt werden. Doch jede Region hat ihre eigenen Voraussetzungen, sodass es schwierig ist, einheitliche Lösungen für alle Regionen zu finden. Deshalb gibt es den Europäischen Ausschuss der Regionen, der zwischen den einzelnen Regionen und den EU-Institutionen eine Verbindung herstellt.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Wirtschaft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Oftmals ist es schneller, einfacher und sogar günstiger, Produkte wegzuwerfen und neue zu kaufen, anstatt sie zu reparieren – entweder, weil das technische Wissen fehlt oder die Einzelteile zu teuer sind, als dass es sich lohnen würde. Deshalb sollten Einrichtungen geschaffen werden, in denen Bürger*innen in der Reparatur von Produkten unterstützt werden. Außerdem sollten Produkte so entworfen werden, dass Einzelteile relativ einfach ausgetauscht werden können.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Klimaneutralität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Deutschland ist Industrienation, und viele Industrien halten am Einsatz von Energie aus fossilen Brennstoffen (wie Kohle) fest.  </a:t>
            </a:r>
          </a:p>
          <a:p>
            <a:pPr rtl="0" fontAlgn="base"/>
            <a:r>
              <a:rPr lang="de-DE" sz="1200" b="0" i="0" u="none" strike="noStrike" kern="1200" dirty="0">
                <a:solidFill>
                  <a:schemeClr val="tx1"/>
                </a:solidFill>
                <a:effectLst/>
                <a:latin typeface="+mn-lt"/>
                <a:ea typeface="+mn-ea"/>
                <a:cs typeface="+mn-cs"/>
              </a:rPr>
              <a:t>Gesetze müssen an die einzelnen Regionen angepasst werden, dennoch braucht es aber gemeinsame Lösungen.  </a:t>
            </a:r>
          </a:p>
          <a:p>
            <a:pPr rtl="0" fontAlgn="base"/>
            <a:r>
              <a:rPr lang="de-DE" sz="1200" b="0" i="0" u="none" strike="noStrike" kern="1200" dirty="0">
                <a:solidFill>
                  <a:schemeClr val="tx1"/>
                </a:solidFill>
                <a:effectLst/>
                <a:latin typeface="+mn-lt"/>
                <a:ea typeface="+mn-ea"/>
                <a:cs typeface="+mn-cs"/>
              </a:rPr>
              <a:t>Alle Länder müssen sich an die Gesetze halten (falls nicht, müssen sie bestraft werden &gt; Sanktionen) </a:t>
            </a:r>
          </a:p>
          <a:p>
            <a:endParaRPr lang="de-DE" dirty="0"/>
          </a:p>
        </p:txBody>
      </p:sp>
      <p:sp>
        <p:nvSpPr>
          <p:cNvPr id="4" name="Foliennummernplatzhalter 3"/>
          <p:cNvSpPr>
            <a:spLocks noGrp="1"/>
          </p:cNvSpPr>
          <p:nvPr>
            <p:ph type="sldNum" sz="quarter" idx="10"/>
          </p:nvPr>
        </p:nvSpPr>
        <p:spPr/>
        <p:txBody>
          <a:bodyPr/>
          <a:lstStyle/>
          <a:p>
            <a:fld id="{2FA14A25-3113-419F-98E7-B12B871AB6B2}" type="slidenum">
              <a:rPr lang="de-DE" smtClean="0"/>
              <a:t>17</a:t>
            </a:fld>
            <a:endParaRPr lang="de-DE"/>
          </a:p>
        </p:txBody>
      </p:sp>
    </p:spTree>
    <p:extLst>
      <p:ext uri="{BB962C8B-B14F-4D97-AF65-F5344CB8AC3E}">
        <p14:creationId xmlns:p14="http://schemas.microsoft.com/office/powerpoint/2010/main" val="458046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0" i="1" u="none" strike="noStrike" kern="1200" dirty="0">
                <a:solidFill>
                  <a:schemeClr val="tx1"/>
                </a:solidFill>
                <a:effectLst/>
                <a:latin typeface="+mn-lt"/>
                <a:ea typeface="+mn-ea"/>
                <a:cs typeface="+mn-cs"/>
              </a:rPr>
              <a:t>Mögliche Antworten von den Schüler*innen:</a:t>
            </a:r>
            <a:r>
              <a:rPr lang="de-DE" sz="1200" b="0" i="0" u="none" strike="noStrike" kern="1200" dirty="0">
                <a:solidFill>
                  <a:schemeClr val="tx1"/>
                </a:solidFill>
                <a:effectLst/>
                <a:latin typeface="+mn-lt"/>
                <a:ea typeface="+mn-ea"/>
                <a:cs typeface="+mn-cs"/>
              </a:rPr>
              <a:t> </a:t>
            </a:r>
          </a:p>
          <a:p>
            <a:pPr rtl="0" fontAlgn="base"/>
            <a:endParaRPr lang="de-DE" sz="1200" b="1"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Menschen und Regionen</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Entscheidungen werden auf EU-Ebene getroffen und sollen von Gemeinden umgesetzt werden. Doch jede Region hat ihre eigenen Voraussetzungen, sodass es schwierig ist, einheitliche Lösungen für alle Regionen zu finden. Deshalb gibt es den Europäischen Ausschuss der Regionen, der zwischen den einzelnen Regionen und den EU-Institutionen eine Verbindung herstellt.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Wirtschaft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Oftmals ist es schneller, einfacher und sogar günstiger, Produkte wegzuwerfen und neue zu kaufen, anstatt sie zu reparieren – entweder, weil das technische Wissen fehlt oder die Einzelteile zu teuer sind, als dass es sich lohnen würde. Deshalb sollten Einrichtungen geschaffen werden, in denen Bürger*innen in der Reparatur von Produkten unterstützt werden. Außerdem sollten Produkte so entworfen werden, dass Einzelteile relativ einfach ausgetauscht werden können.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Klimaneutralität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Deutschland ist Industrienation, und viele Industrien halten am Einsatz von Energie aus fossilen Brennstoffen (wie Kohle) fest.  </a:t>
            </a:r>
          </a:p>
          <a:p>
            <a:pPr rtl="0" fontAlgn="base"/>
            <a:r>
              <a:rPr lang="de-DE" sz="1200" b="0" i="0" u="none" strike="noStrike" kern="1200" dirty="0">
                <a:solidFill>
                  <a:schemeClr val="tx1"/>
                </a:solidFill>
                <a:effectLst/>
                <a:latin typeface="+mn-lt"/>
                <a:ea typeface="+mn-ea"/>
                <a:cs typeface="+mn-cs"/>
              </a:rPr>
              <a:t>Gesetze müssen an die einzelnen Regionen angepasst werden, dennoch braucht es aber gemeinsame Lösungen.  </a:t>
            </a:r>
          </a:p>
          <a:p>
            <a:pPr rtl="0" fontAlgn="base"/>
            <a:r>
              <a:rPr lang="de-DE" sz="1200" b="0" i="0" u="none" strike="noStrike" kern="1200" dirty="0">
                <a:solidFill>
                  <a:schemeClr val="tx1"/>
                </a:solidFill>
                <a:effectLst/>
                <a:latin typeface="+mn-lt"/>
                <a:ea typeface="+mn-ea"/>
                <a:cs typeface="+mn-cs"/>
              </a:rPr>
              <a:t>Alle Länder müssen sich an die Gesetze halten (falls nicht, müssen sie bestraft werden &gt; Sanktionen) </a:t>
            </a:r>
          </a:p>
          <a:p>
            <a:endParaRPr lang="de-DE" dirty="0"/>
          </a:p>
        </p:txBody>
      </p:sp>
      <p:sp>
        <p:nvSpPr>
          <p:cNvPr id="4" name="Foliennummernplatzhalter 3"/>
          <p:cNvSpPr>
            <a:spLocks noGrp="1"/>
          </p:cNvSpPr>
          <p:nvPr>
            <p:ph type="sldNum" sz="quarter" idx="10"/>
          </p:nvPr>
        </p:nvSpPr>
        <p:spPr/>
        <p:txBody>
          <a:bodyPr/>
          <a:lstStyle/>
          <a:p>
            <a:fld id="{2FA14A25-3113-419F-98E7-B12B871AB6B2}" type="slidenum">
              <a:rPr lang="de-DE" smtClean="0"/>
              <a:t>19</a:t>
            </a:fld>
            <a:endParaRPr lang="de-DE"/>
          </a:p>
        </p:txBody>
      </p:sp>
    </p:spTree>
    <p:extLst>
      <p:ext uri="{BB962C8B-B14F-4D97-AF65-F5344CB8AC3E}">
        <p14:creationId xmlns:p14="http://schemas.microsoft.com/office/powerpoint/2010/main" val="425759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0" i="1" u="none" strike="noStrike" kern="1200" dirty="0">
                <a:solidFill>
                  <a:schemeClr val="tx1"/>
                </a:solidFill>
                <a:effectLst/>
                <a:latin typeface="+mn-lt"/>
                <a:ea typeface="+mn-ea"/>
                <a:cs typeface="+mn-cs"/>
              </a:rPr>
              <a:t>Mögliche Antworten von den Schüler*innen:</a:t>
            </a:r>
            <a:r>
              <a:rPr lang="de-DE" sz="1200" b="0" i="0" u="none" strike="noStrike" kern="1200" dirty="0">
                <a:solidFill>
                  <a:schemeClr val="tx1"/>
                </a:solidFill>
                <a:effectLst/>
                <a:latin typeface="+mn-lt"/>
                <a:ea typeface="+mn-ea"/>
                <a:cs typeface="+mn-cs"/>
              </a:rPr>
              <a:t> </a:t>
            </a:r>
          </a:p>
          <a:p>
            <a:pPr rtl="0" fontAlgn="base"/>
            <a:endParaRPr lang="de-DE" sz="1200" b="1"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Menschen und Regionen</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Entscheidungen werden auf EU-Ebene getroffen und sollen von Gemeinden umgesetzt werden. Doch jede Region hat ihre eigenen Voraussetzungen, sodass es schwierig ist, einheitliche Lösungen für alle Regionen zu finden. Deshalb gibt es den Europäischen Ausschuss der Regionen, der zwischen den einzelnen Regionen und den EU-Institutionen eine Verbindung herstellt.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Wirtschaft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Oftmals ist es schneller, einfacher und sogar günstiger, Produkte wegzuwerfen und neue zu kaufen, anstatt sie zu reparieren – entweder, weil das technische Wissen fehlt oder die Einzelteile zu teuer sind, als dass es sich lohnen würde. Deshalb sollten Einrichtungen geschaffen werden, in denen Bürger*innen in der Reparatur von Produkten unterstützt werden. Außerdem sollten Produkte so entworfen werden, dass Einzelteile relativ einfach ausgetauscht werden können. </a:t>
            </a:r>
          </a:p>
          <a:p>
            <a:pPr rtl="0" fontAlgn="base"/>
            <a:endParaRPr lang="de-DE" sz="1200" b="0" i="0" u="none" strike="noStrike" kern="1200" dirty="0">
              <a:solidFill>
                <a:schemeClr val="tx1"/>
              </a:solidFill>
              <a:effectLst/>
              <a:latin typeface="+mn-lt"/>
              <a:ea typeface="+mn-ea"/>
              <a:cs typeface="+mn-cs"/>
            </a:endParaRPr>
          </a:p>
          <a:p>
            <a:pPr rtl="0" fontAlgn="base"/>
            <a:r>
              <a:rPr lang="de-DE" sz="1200" b="1" i="0" u="none" strike="noStrike" kern="1200" dirty="0">
                <a:solidFill>
                  <a:schemeClr val="tx1"/>
                </a:solidFill>
                <a:effectLst/>
                <a:latin typeface="+mn-lt"/>
                <a:ea typeface="+mn-ea"/>
                <a:cs typeface="+mn-cs"/>
              </a:rPr>
              <a:t>Klimaneutralität</a:t>
            </a:r>
            <a:r>
              <a:rPr lang="de-DE" sz="1200" b="0" i="0" u="none" strike="noStrike" kern="1200" dirty="0">
                <a:solidFill>
                  <a:schemeClr val="tx1"/>
                </a:solidFill>
                <a:effectLst/>
                <a:latin typeface="+mn-lt"/>
                <a:ea typeface="+mn-ea"/>
                <a:cs typeface="+mn-cs"/>
              </a:rPr>
              <a:t> </a:t>
            </a:r>
          </a:p>
          <a:p>
            <a:pPr rtl="0" fontAlgn="base"/>
            <a:r>
              <a:rPr lang="de-DE" sz="1200" b="0" i="0" u="sng" strike="noStrike" kern="1200" dirty="0">
                <a:solidFill>
                  <a:schemeClr val="tx1"/>
                </a:solidFill>
                <a:effectLst/>
                <a:latin typeface="+mn-lt"/>
                <a:ea typeface="+mn-ea"/>
                <a:cs typeface="+mn-cs"/>
              </a:rPr>
              <a:t>Chancen und Schwierigkeiten in der Umsetzung:</a:t>
            </a:r>
            <a:r>
              <a:rPr lang="de-DE" sz="1200" b="0" i="0" u="none" strike="noStrike" kern="1200" dirty="0">
                <a:solidFill>
                  <a:schemeClr val="tx1"/>
                </a:solidFill>
                <a:effectLst/>
                <a:latin typeface="+mn-lt"/>
                <a:ea typeface="+mn-ea"/>
                <a:cs typeface="+mn-cs"/>
              </a:rPr>
              <a:t> </a:t>
            </a:r>
          </a:p>
          <a:p>
            <a:pPr rtl="0" fontAlgn="base"/>
            <a:r>
              <a:rPr lang="de-DE" sz="1200" b="0" i="0" u="none" strike="noStrike" kern="1200" dirty="0">
                <a:solidFill>
                  <a:schemeClr val="tx1"/>
                </a:solidFill>
                <a:effectLst/>
                <a:latin typeface="+mn-lt"/>
                <a:ea typeface="+mn-ea"/>
                <a:cs typeface="+mn-cs"/>
              </a:rPr>
              <a:t>Deutschland ist Industrienation, und viele Industrien halten am Einsatz von Energie aus fossilen Brennstoffen (wie Kohle) fest.  </a:t>
            </a:r>
          </a:p>
          <a:p>
            <a:pPr rtl="0" fontAlgn="base"/>
            <a:r>
              <a:rPr lang="de-DE" sz="1200" b="0" i="0" u="none" strike="noStrike" kern="1200" dirty="0">
                <a:solidFill>
                  <a:schemeClr val="tx1"/>
                </a:solidFill>
                <a:effectLst/>
                <a:latin typeface="+mn-lt"/>
                <a:ea typeface="+mn-ea"/>
                <a:cs typeface="+mn-cs"/>
              </a:rPr>
              <a:t>Gesetze müssen an die einzelnen Regionen angepasst werden, dennoch braucht es aber gemeinsame Lösungen.  </a:t>
            </a:r>
          </a:p>
          <a:p>
            <a:pPr rtl="0" fontAlgn="base"/>
            <a:r>
              <a:rPr lang="de-DE" sz="1200" b="0" i="0" u="none" strike="noStrike" kern="1200" dirty="0">
                <a:solidFill>
                  <a:schemeClr val="tx1"/>
                </a:solidFill>
                <a:effectLst/>
                <a:latin typeface="+mn-lt"/>
                <a:ea typeface="+mn-ea"/>
                <a:cs typeface="+mn-cs"/>
              </a:rPr>
              <a:t>Alle Länder müssen sich an die Gesetze halten (falls nicht, müssen sie bestraft werden &gt; Sanktionen) </a:t>
            </a:r>
          </a:p>
          <a:p>
            <a:endParaRPr lang="de-DE" dirty="0"/>
          </a:p>
        </p:txBody>
      </p:sp>
      <p:sp>
        <p:nvSpPr>
          <p:cNvPr id="4" name="Foliennummernplatzhalter 3"/>
          <p:cNvSpPr>
            <a:spLocks noGrp="1"/>
          </p:cNvSpPr>
          <p:nvPr>
            <p:ph type="sldNum" sz="quarter" idx="10"/>
          </p:nvPr>
        </p:nvSpPr>
        <p:spPr/>
        <p:txBody>
          <a:bodyPr/>
          <a:lstStyle/>
          <a:p>
            <a:fld id="{2FA14A25-3113-419F-98E7-B12B871AB6B2}" type="slidenum">
              <a:rPr lang="de-DE" smtClean="0"/>
              <a:t>21</a:t>
            </a:fld>
            <a:endParaRPr lang="de-DE"/>
          </a:p>
        </p:txBody>
      </p:sp>
    </p:spTree>
    <p:extLst>
      <p:ext uri="{BB962C8B-B14F-4D97-AF65-F5344CB8AC3E}">
        <p14:creationId xmlns:p14="http://schemas.microsoft.com/office/powerpoint/2010/main" val="36089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nächstes schauen wir uns den EGD etwas genauer an. Und zwar mit Hilfe der Methode Gruppenpuzzle. Frage in die Runde: Hat das jemand von euch bereits gemacht? Wenn ja, was ist ein Gruppenpuzzle? </a:t>
            </a:r>
          </a:p>
          <a:p>
            <a:endParaRPr lang="de-DE" dirty="0"/>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22</a:t>
            </a:fld>
            <a:endParaRPr lang="de-DE"/>
          </a:p>
        </p:txBody>
      </p:sp>
    </p:spTree>
    <p:extLst>
      <p:ext uri="{BB962C8B-B14F-4D97-AF65-F5344CB8AC3E}">
        <p14:creationId xmlns:p14="http://schemas.microsoft.com/office/powerpoint/2010/main" val="83226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werden im Laufe des Projekttags auch Pausen machen, die aber nicht zu den regulären Zeiten stattfinden werden, da wir sie an den Ablauf des Projekttags anpassen. Sollte jemand von euch während der regulären Pausen etwas zu klären haben (mit dem Sekretariat o.ä.), könnt ihr gerne auf uns zukommen </a:t>
            </a:r>
          </a:p>
        </p:txBody>
      </p:sp>
      <p:sp>
        <p:nvSpPr>
          <p:cNvPr id="4" name="Foliennummernplatzhalter 3"/>
          <p:cNvSpPr>
            <a:spLocks noGrp="1"/>
          </p:cNvSpPr>
          <p:nvPr>
            <p:ph type="sldNum" sz="quarter" idx="10"/>
          </p:nvPr>
        </p:nvSpPr>
        <p:spPr/>
        <p:txBody>
          <a:bodyPr/>
          <a:lstStyle/>
          <a:p>
            <a:fld id="{541E9CB7-253A-8640-8681-74B6F60605FB}" type="slidenum">
              <a:rPr lang="de-DE" smtClean="0"/>
              <a:t>2</a:t>
            </a:fld>
            <a:endParaRPr lang="de-DE"/>
          </a:p>
        </p:txBody>
      </p:sp>
    </p:spTree>
    <p:extLst>
      <p:ext uri="{BB962C8B-B14F-4D97-AF65-F5344CB8AC3E}">
        <p14:creationId xmlns:p14="http://schemas.microsoft.com/office/powerpoint/2010/main" val="63233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Uhrzeit ansagen, wann sie PÜNKTLICH zurück sein müssen.</a:t>
            </a:r>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23</a:t>
            </a:fld>
            <a:endParaRPr lang="de-DE"/>
          </a:p>
        </p:txBody>
      </p:sp>
    </p:spTree>
    <p:extLst>
      <p:ext uri="{BB962C8B-B14F-4D97-AF65-F5344CB8AC3E}">
        <p14:creationId xmlns:p14="http://schemas.microsoft.com/office/powerpoint/2010/main" val="2596119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-zweiter großer Teil des Projekttages </a:t>
            </a:r>
            <a:r>
              <a:rPr lang="de-DE" dirty="0">
                <a:sym typeface="Wingdings" pitchFamily="2" charset="2"/>
              </a:rPr>
              <a:t></a:t>
            </a:r>
            <a:r>
              <a:rPr lang="de-DE" b="1" dirty="0">
                <a:sym typeface="Wingdings" pitchFamily="2" charset="2"/>
              </a:rPr>
              <a:t>Design </a:t>
            </a:r>
            <a:r>
              <a:rPr lang="de-DE" b="1" dirty="0" err="1">
                <a:sym typeface="Wingdings" pitchFamily="2" charset="2"/>
              </a:rPr>
              <a:t>Thinking</a:t>
            </a:r>
            <a:r>
              <a:rPr lang="de-DE" b="1" dirty="0">
                <a:sym typeface="Wingdings" pitchFamily="2" charset="2"/>
              </a:rPr>
              <a:t> Workshop</a:t>
            </a:r>
          </a:p>
          <a:p>
            <a:r>
              <a:rPr lang="de-DE" dirty="0">
                <a:sym typeface="Wingdings" pitchFamily="2" charset="2"/>
              </a:rPr>
              <a:t>-selbst dran, sich verschiedene Herausforderungen in Regionen /Städten </a:t>
            </a:r>
            <a:r>
              <a:rPr lang="de-DE" b="1" dirty="0">
                <a:sym typeface="Wingdings" pitchFamily="2" charset="2"/>
              </a:rPr>
              <a:t>näher anzusehen und mögliche Lösungen </a:t>
            </a:r>
            <a:r>
              <a:rPr lang="de-DE" dirty="0">
                <a:sym typeface="Wingdings" pitchFamily="2" charset="2"/>
              </a:rPr>
              <a:t>zu erarbeiten</a:t>
            </a:r>
          </a:p>
          <a:p>
            <a:r>
              <a:rPr lang="de-DE" dirty="0">
                <a:sym typeface="Wingdings" pitchFamily="2" charset="2"/>
              </a:rPr>
              <a:t>-sehen, wie sich EU in Zukunft weiter entwickelt &amp; welche möglichen Lösungen es geben könnte, </a:t>
            </a:r>
            <a:r>
              <a:rPr lang="de-DE" b="1" dirty="0">
                <a:sym typeface="Wingdings" pitchFamily="2" charset="2"/>
              </a:rPr>
              <a:t>Zukunft in euren Augen aussehen </a:t>
            </a:r>
            <a:r>
              <a:rPr lang="de-DE" dirty="0">
                <a:sym typeface="Wingdings" pitchFamily="2" charset="2"/>
              </a:rPr>
              <a:t>könnte</a:t>
            </a:r>
            <a:endParaRPr lang="de-DE" dirty="0"/>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24</a:t>
            </a:fld>
            <a:endParaRPr lang="de-DE"/>
          </a:p>
        </p:txBody>
      </p:sp>
    </p:spTree>
    <p:extLst>
      <p:ext uri="{BB962C8B-B14F-4D97-AF65-F5344CB8AC3E}">
        <p14:creationId xmlns:p14="http://schemas.microsoft.com/office/powerpoint/2010/main" val="394990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6 Phasen die innerhalb</a:t>
            </a:r>
            <a:r>
              <a:rPr lang="de-DE" baseline="0" dirty="0"/>
              <a:t> des DT-Prozesses stattfinden, zusätzlich haben wir die 7te Phase „Reflektieren“ ergänzt da es wichtig ist aus seinem Handeln zu lernen. </a:t>
            </a:r>
          </a:p>
          <a:p>
            <a:endParaRPr lang="de-DE" baseline="0" dirty="0"/>
          </a:p>
          <a:p>
            <a:r>
              <a:rPr lang="de-DE" baseline="0" dirty="0"/>
              <a:t>Verstehen:</a:t>
            </a:r>
          </a:p>
          <a:p>
            <a:r>
              <a:rPr lang="de-DE" baseline="0" dirty="0"/>
              <a:t>In dieser Phase wollen wir mehr über den potenziellen Nutzer, seine Wünsche und Aufgaben erfahren. Wir wollen ein Problem identifizieren und es versuchen zu verstehen. </a:t>
            </a:r>
          </a:p>
          <a:p>
            <a:endParaRPr lang="de-DE" baseline="0" dirty="0"/>
          </a:p>
          <a:p>
            <a:r>
              <a:rPr lang="de-DE" baseline="0" dirty="0"/>
              <a:t>Beobachten:</a:t>
            </a:r>
          </a:p>
          <a:p>
            <a:r>
              <a:rPr lang="de-DE" baseline="0" dirty="0"/>
              <a:t>In dieser Phase geht es darum, die Realität einzufangen. Es geht um die Beobachtung des Nutzers in realen Situationen bzw. im Kontext des Problems. </a:t>
            </a:r>
          </a:p>
          <a:p>
            <a:endParaRPr lang="de-DE" baseline="0" dirty="0"/>
          </a:p>
          <a:p>
            <a:r>
              <a:rPr lang="de-DE" baseline="0" dirty="0"/>
              <a:t>Standpunkt definieren:</a:t>
            </a:r>
          </a:p>
          <a:p>
            <a:r>
              <a:rPr lang="de-DE" baseline="0" dirty="0"/>
              <a:t>In dieser Phase konzentrieren wir uns darauf, die gesammelten Erkenntnisse auszuwerten, zu interpretieren und zu gewichten. Wir bilden das Fundament, um darauf aufbauend Lösungen zu finden. </a:t>
            </a:r>
          </a:p>
          <a:p>
            <a:endParaRPr lang="de-DE" baseline="0" dirty="0"/>
          </a:p>
          <a:p>
            <a:r>
              <a:rPr lang="de-DE" baseline="0" dirty="0"/>
              <a:t>Ideen sammeln:</a:t>
            </a:r>
          </a:p>
          <a:p>
            <a:r>
              <a:rPr lang="de-DE" baseline="0" dirty="0"/>
              <a:t>Ziemlich selbst erklärend, werden hier Ideen gesammelt mithilfe von Brainstorming. Wichtig ist es hier, offen zu sein und möglichst viele kreative Ideen zu generieren. </a:t>
            </a:r>
          </a:p>
          <a:p>
            <a:endParaRPr lang="de-DE" baseline="0" dirty="0"/>
          </a:p>
          <a:p>
            <a:r>
              <a:rPr lang="de-DE" baseline="0" dirty="0"/>
              <a:t>Prototyp:</a:t>
            </a:r>
          </a:p>
          <a:p>
            <a:r>
              <a:rPr lang="de-DE" baseline="0" dirty="0"/>
              <a:t>Der Bau von Prototypen hilft uns unsere Ideen zu veranschaulichen und zu testen. </a:t>
            </a:r>
          </a:p>
          <a:p>
            <a:endParaRPr lang="de-DE" baseline="0" dirty="0"/>
          </a:p>
          <a:p>
            <a:r>
              <a:rPr lang="de-DE" baseline="0" dirty="0"/>
              <a:t>Testen: </a:t>
            </a:r>
          </a:p>
          <a:p>
            <a:r>
              <a:rPr lang="de-DE" baseline="0" dirty="0"/>
              <a:t>Hier wieder ziemlich selbsterklärend, werden die Prototypen getestet. Wichtiger Punkt hier, ist das Feedback, das wiederum den DT-Prozess rückwirkend anregt. (Siehe Pfeile der Grafik)</a:t>
            </a:r>
          </a:p>
          <a:p>
            <a:endParaRPr lang="de-DE" baseline="0" dirty="0"/>
          </a:p>
          <a:p>
            <a:r>
              <a:rPr lang="de-DE" baseline="0" dirty="0"/>
              <a:t>Reflektieren:</a:t>
            </a:r>
          </a:p>
          <a:p>
            <a:r>
              <a:rPr lang="de-DE" baseline="0" dirty="0"/>
              <a:t>Ein wichtiger, wenn nicht sogar der wichtigste Punkt ist die Reflektion am Ende des DT-Prozesses. Das Reflektieren hilft uns zu lernen und erlangtes Wissen zu festigen, Prozesse zu verbessern und schlussendlich zu besseren Lösungen zu kommen.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25</a:t>
            </a:fld>
            <a:endParaRPr lang="de-DE"/>
          </a:p>
        </p:txBody>
      </p:sp>
    </p:spTree>
    <p:extLst>
      <p:ext uri="{BB962C8B-B14F-4D97-AF65-F5344CB8AC3E}">
        <p14:creationId xmlns:p14="http://schemas.microsoft.com/office/powerpoint/2010/main" val="209864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seid</a:t>
            </a:r>
            <a:r>
              <a:rPr lang="de-DE" baseline="0" dirty="0"/>
              <a:t> ihr in euren Gruppen für </a:t>
            </a:r>
            <a:r>
              <a:rPr lang="de-DE" b="1" baseline="0" dirty="0"/>
              <a:t>eure Arbeit, die Struktur eurer Diskussionen etc. zuständig </a:t>
            </a:r>
            <a:r>
              <a:rPr lang="de-DE" baseline="0" dirty="0"/>
              <a:t>und </a:t>
            </a:r>
            <a:r>
              <a:rPr lang="de-DE" b="1" baseline="0" dirty="0"/>
              <a:t>frei </a:t>
            </a:r>
            <a:r>
              <a:rPr lang="de-DE" baseline="0" dirty="0"/>
              <a:t>in der Gestaltung, aber es gibt ein paar Regeln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26</a:t>
            </a:fld>
            <a:endParaRPr lang="de-DE"/>
          </a:p>
        </p:txBody>
      </p:sp>
    </p:spTree>
    <p:extLst>
      <p:ext uri="{BB962C8B-B14F-4D97-AF65-F5344CB8AC3E}">
        <p14:creationId xmlns:p14="http://schemas.microsoft.com/office/powerpoint/2010/main" val="65088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Erklären, dass wir mit dem ersten Schritt starten: verstehen </a:t>
            </a:r>
          </a:p>
        </p:txBody>
      </p:sp>
      <p:sp>
        <p:nvSpPr>
          <p:cNvPr id="4" name="Foliennummernplatzhalter 3"/>
          <p:cNvSpPr>
            <a:spLocks noGrp="1"/>
          </p:cNvSpPr>
          <p:nvPr>
            <p:ph type="sldNum" sz="quarter" idx="10"/>
          </p:nvPr>
        </p:nvSpPr>
        <p:spPr/>
        <p:txBody>
          <a:bodyPr/>
          <a:lstStyle/>
          <a:p>
            <a:fld id="{541E9CB7-253A-8640-8681-74B6F60605FB}" type="slidenum">
              <a:rPr lang="de-DE" smtClean="0"/>
              <a:t>27</a:t>
            </a:fld>
            <a:endParaRPr lang="de-DE"/>
          </a:p>
        </p:txBody>
      </p:sp>
    </p:spTree>
    <p:extLst>
      <p:ext uri="{BB962C8B-B14F-4D97-AF65-F5344CB8AC3E}">
        <p14:creationId xmlns:p14="http://schemas.microsoft.com/office/powerpoint/2010/main" val="1090567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Probleme haben die Gruppen erkannt? Gruppengespräch anfangen, Ergebnisse miteinander vergleichen. Gemeinsamkeiten und Unterschiede hervorheben. Gibt es Widersprüche in den Problemen?</a:t>
            </a:r>
          </a:p>
        </p:txBody>
      </p:sp>
      <p:sp>
        <p:nvSpPr>
          <p:cNvPr id="4" name="Foliennummernplatzhalter 3"/>
          <p:cNvSpPr>
            <a:spLocks noGrp="1"/>
          </p:cNvSpPr>
          <p:nvPr>
            <p:ph type="sldNum" sz="quarter" idx="5"/>
          </p:nvPr>
        </p:nvSpPr>
        <p:spPr/>
        <p:txBody>
          <a:bodyPr/>
          <a:lstStyle/>
          <a:p>
            <a:fld id="{FAC9D284-5B54-1C4A-AE62-BF22ABDF967B}" type="slidenum">
              <a:rPr lang="de-DE" smtClean="0"/>
              <a:t>29</a:t>
            </a:fld>
            <a:endParaRPr lang="de-DE"/>
          </a:p>
        </p:txBody>
      </p:sp>
    </p:spTree>
    <p:extLst>
      <p:ext uri="{BB962C8B-B14F-4D97-AF65-F5344CB8AC3E}">
        <p14:creationId xmlns:p14="http://schemas.microsoft.com/office/powerpoint/2010/main" val="301187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man ein Problem zunächst sehr grob beschreibt,</a:t>
            </a:r>
            <a:r>
              <a:rPr lang="de-DE" baseline="0" dirty="0"/>
              <a:t> wie Grünflächen oder Mobilität, geht es in der Methode „Problem </a:t>
            </a:r>
            <a:r>
              <a:rPr lang="de-DE" baseline="0" dirty="0" err="1"/>
              <a:t>statement</a:t>
            </a:r>
            <a:r>
              <a:rPr lang="de-DE" baseline="0" dirty="0"/>
              <a:t>“ darum, das Problem besser zu verstehen und für alle gleichermaßen zugänglich zu machen. Diese Phase ist super wichtig, weil man im DT-Prozess nie mit einer Lösung startet sondern immer zunächst mit einem Problem. Je besser man das Problem versteht, desto besser kann man passgenaue Lösungen finden. </a:t>
            </a:r>
            <a:endParaRPr lang="de-DE" dirty="0"/>
          </a:p>
        </p:txBody>
      </p:sp>
      <p:sp>
        <p:nvSpPr>
          <p:cNvPr id="4" name="Foliennummernplatzhalter 3"/>
          <p:cNvSpPr>
            <a:spLocks noGrp="1"/>
          </p:cNvSpPr>
          <p:nvPr>
            <p:ph type="sldNum" sz="quarter" idx="10"/>
          </p:nvPr>
        </p:nvSpPr>
        <p:spPr/>
        <p:txBody>
          <a:bodyPr/>
          <a:lstStyle/>
          <a:p>
            <a:fld id="{54D59998-4020-C449-9611-2D9166FB56B7}" type="slidenum">
              <a:rPr lang="de-DE" smtClean="0"/>
              <a:t>30</a:t>
            </a:fld>
            <a:endParaRPr lang="de-DE"/>
          </a:p>
        </p:txBody>
      </p:sp>
    </p:spTree>
    <p:extLst>
      <p:ext uri="{BB962C8B-B14F-4D97-AF65-F5344CB8AC3E}">
        <p14:creationId xmlns:p14="http://schemas.microsoft.com/office/powerpoint/2010/main" val="395804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C9D284-5B54-1C4A-AE62-BF22ABDF967B}" type="slidenum">
              <a:rPr lang="de-DE" smtClean="0"/>
              <a:t>31</a:t>
            </a:fld>
            <a:endParaRPr lang="de-DE"/>
          </a:p>
        </p:txBody>
      </p:sp>
    </p:spTree>
    <p:extLst>
      <p:ext uri="{BB962C8B-B14F-4D97-AF65-F5344CB8AC3E}">
        <p14:creationId xmlns:p14="http://schemas.microsoft.com/office/powerpoint/2010/main" val="379925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Erklärung, wieso wir den “Beobachten“ Schritt nicht machen.</a:t>
            </a:r>
            <a:r>
              <a:rPr lang="de-DE" baseline="0" dirty="0"/>
              <a:t> Bei euren Problemen, die ihr euch überlegt habt, seid ihr die „Nutzer“ aus diesem Grund überspringen wir den Beobachten Schritt und bauen dabei auf eure eigenen Erfahrungen und Perspektiven.</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33</a:t>
            </a:fld>
            <a:endParaRPr lang="de-DE"/>
          </a:p>
        </p:txBody>
      </p:sp>
    </p:spTree>
    <p:extLst>
      <p:ext uri="{BB962C8B-B14F-4D97-AF65-F5344CB8AC3E}">
        <p14:creationId xmlns:p14="http://schemas.microsoft.com/office/powerpoint/2010/main" val="1913911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Es</a:t>
            </a:r>
            <a:r>
              <a:rPr lang="de-DE" baseline="0" dirty="0"/>
              <a:t> geht jetzt darum eure Erkenntnisse aus dem „</a:t>
            </a:r>
            <a:r>
              <a:rPr lang="de-DE" baseline="0" dirty="0" err="1"/>
              <a:t>problem</a:t>
            </a:r>
            <a:r>
              <a:rPr lang="de-DE" baseline="0" dirty="0"/>
              <a:t> </a:t>
            </a:r>
            <a:r>
              <a:rPr lang="de-DE" baseline="0" dirty="0" err="1"/>
              <a:t>statement</a:t>
            </a:r>
            <a:r>
              <a:rPr lang="de-DE" baseline="0" dirty="0"/>
              <a:t>“ auszuwerten und daraus genaue Design </a:t>
            </a:r>
            <a:r>
              <a:rPr lang="de-DE" baseline="0" dirty="0" err="1"/>
              <a:t>challenges</a:t>
            </a:r>
            <a:r>
              <a:rPr lang="de-DE" baseline="0" dirty="0"/>
              <a:t> zu generieren. Es soll also geschaut werden, was brauche ich eigentlich für eine Lösung und aus welchen Gründen. Dabei bedienen wir uns an der Methode „Jobs </a:t>
            </a:r>
            <a:r>
              <a:rPr lang="de-DE" baseline="0" dirty="0" err="1"/>
              <a:t>to</a:t>
            </a:r>
            <a:r>
              <a:rPr lang="de-DE" baseline="0" dirty="0"/>
              <a:t> </a:t>
            </a:r>
            <a:r>
              <a:rPr lang="de-DE" baseline="0" dirty="0" err="1"/>
              <a:t>be</a:t>
            </a:r>
            <a:r>
              <a:rPr lang="de-DE" baseline="0" dirty="0"/>
              <a:t> </a:t>
            </a:r>
            <a:r>
              <a:rPr lang="de-DE" baseline="0" dirty="0" err="1"/>
              <a:t>done</a:t>
            </a:r>
            <a:r>
              <a:rPr lang="de-DE" baseline="0" dirty="0"/>
              <a:t>“.</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34</a:t>
            </a:fld>
            <a:endParaRPr lang="de-DE"/>
          </a:p>
        </p:txBody>
      </p:sp>
    </p:spTree>
    <p:extLst>
      <p:ext uri="{BB962C8B-B14F-4D97-AF65-F5344CB8AC3E}">
        <p14:creationId xmlns:p14="http://schemas.microsoft.com/office/powerpoint/2010/main" val="259769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Vorstellung von E#D</a:t>
            </a:r>
          </a:p>
          <a:p>
            <a:pPr marL="171450" indent="-171450">
              <a:buFont typeface="Arial" panose="020B0604020202020204" pitchFamily="34" charset="0"/>
              <a:buChar char="•"/>
            </a:pPr>
            <a:r>
              <a:rPr lang="de-DE" b="0" dirty="0"/>
              <a:t>Gemeinnützige Organisation aus Berlin</a:t>
            </a:r>
          </a:p>
          <a:p>
            <a:pPr marL="171450" indent="-171450">
              <a:buFont typeface="Arial" panose="020B0604020202020204" pitchFamily="34" charset="0"/>
              <a:buChar char="•"/>
            </a:pPr>
            <a:r>
              <a:rPr lang="de-DE" b="0" dirty="0"/>
              <a:t>Verstehen uns als unabhängige Denkwerkstatt</a:t>
            </a:r>
          </a:p>
          <a:p>
            <a:pPr marL="171450" indent="-171450">
              <a:buFont typeface="Arial" panose="020B0604020202020204" pitchFamily="34" charset="0"/>
              <a:buChar char="•"/>
            </a:pPr>
            <a:r>
              <a:rPr lang="de-DE" b="0" dirty="0"/>
              <a:t>Spezialisierung auf Bildungs- und Beratungskonzepte für zukunftsrelevante Politikfelder der EU-Politik, wie Regionalpolitik, nachhaltige Entwicklung, Klimapolitik, neue Technologien</a:t>
            </a:r>
          </a:p>
        </p:txBody>
      </p:sp>
      <p:sp>
        <p:nvSpPr>
          <p:cNvPr id="4" name="Foliennummernplatzhalter 3"/>
          <p:cNvSpPr>
            <a:spLocks noGrp="1"/>
          </p:cNvSpPr>
          <p:nvPr>
            <p:ph type="sldNum" sz="quarter" idx="5"/>
          </p:nvPr>
        </p:nvSpPr>
        <p:spPr/>
        <p:txBody>
          <a:bodyPr/>
          <a:lstStyle/>
          <a:p>
            <a:fld id="{541E9CB7-253A-8640-8681-74B6F60605FB}" type="slidenum">
              <a:rPr lang="de-DE" smtClean="0"/>
              <a:t>3</a:t>
            </a:fld>
            <a:endParaRPr lang="de-DE"/>
          </a:p>
        </p:txBody>
      </p:sp>
    </p:spTree>
    <p:extLst>
      <p:ext uri="{BB962C8B-B14F-4D97-AF65-F5344CB8AC3E}">
        <p14:creationId xmlns:p14="http://schemas.microsoft.com/office/powerpoint/2010/main" val="232455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Jobs </a:t>
            </a:r>
            <a:r>
              <a:rPr lang="de-DE" dirty="0" err="1"/>
              <a:t>to</a:t>
            </a:r>
            <a:r>
              <a:rPr lang="de-DE" dirty="0"/>
              <a:t> </a:t>
            </a:r>
            <a:r>
              <a:rPr lang="de-DE" dirty="0" err="1"/>
              <a:t>be</a:t>
            </a:r>
            <a:r>
              <a:rPr lang="de-DE" dirty="0"/>
              <a:t> </a:t>
            </a:r>
            <a:r>
              <a:rPr lang="de-DE" dirty="0" err="1"/>
              <a:t>done</a:t>
            </a:r>
            <a:r>
              <a:rPr lang="de-DE" dirty="0"/>
              <a:t> geht es darum die Problemlösung</a:t>
            </a:r>
            <a:r>
              <a:rPr lang="de-DE" baseline="0" dirty="0"/>
              <a:t> auf Dinge zu fokussieren, die den Nutzer weiterbringen und ihm/ihr helfen, seine Aufgaben zu erledigen. </a:t>
            </a:r>
          </a:p>
          <a:p>
            <a:endParaRPr lang="de-DE" baseline="0" dirty="0"/>
          </a:p>
          <a:p>
            <a:r>
              <a:rPr lang="de-DE" baseline="0" dirty="0"/>
              <a:t>Als Beispiel:</a:t>
            </a:r>
          </a:p>
          <a:p>
            <a:endParaRPr lang="de-DE" baseline="0" dirty="0"/>
          </a:p>
          <a:p>
            <a:r>
              <a:rPr lang="de-DE" baseline="0" dirty="0"/>
              <a:t>Wenn ich ein Foto mit meinem Handy mache       Will ich es einfach bearbeiten können      Damit ich es schnell mit meinen Freunden teilen kann</a:t>
            </a:r>
          </a:p>
          <a:p>
            <a:endParaRPr lang="de-DE" baseline="0" dirty="0"/>
          </a:p>
          <a:p>
            <a:r>
              <a:rPr lang="de-DE" baseline="0" dirty="0"/>
              <a:t>Jobs </a:t>
            </a:r>
            <a:r>
              <a:rPr lang="de-DE" baseline="0" dirty="0" err="1"/>
              <a:t>to</a:t>
            </a:r>
            <a:r>
              <a:rPr lang="de-DE" baseline="0" dirty="0"/>
              <a:t> </a:t>
            </a:r>
            <a:r>
              <a:rPr lang="de-DE" baseline="0" dirty="0" err="1"/>
              <a:t>be</a:t>
            </a:r>
            <a:r>
              <a:rPr lang="de-DE" baseline="0" dirty="0"/>
              <a:t> </a:t>
            </a:r>
            <a:r>
              <a:rPr lang="de-DE" baseline="0" dirty="0" err="1"/>
              <a:t>done</a:t>
            </a:r>
            <a:r>
              <a:rPr lang="de-DE" baseline="0" dirty="0"/>
              <a:t> besteht also aus drei Phasen:</a:t>
            </a:r>
          </a:p>
          <a:p>
            <a:pPr marL="228600" indent="-228600">
              <a:buAutoNum type="arabicParenR"/>
            </a:pPr>
            <a:r>
              <a:rPr lang="de-DE" baseline="0" dirty="0"/>
              <a:t>Beschreibung der Situation </a:t>
            </a:r>
          </a:p>
          <a:p>
            <a:pPr marL="228600" indent="-228600">
              <a:buAutoNum type="arabicParenR"/>
            </a:pPr>
            <a:r>
              <a:rPr lang="de-DE" baseline="0" dirty="0"/>
              <a:t>Erläuterung der Motivation </a:t>
            </a:r>
          </a:p>
          <a:p>
            <a:pPr marL="228600" indent="-228600">
              <a:buAutoNum type="arabicParenR"/>
            </a:pPr>
            <a:r>
              <a:rPr lang="de-DE" baseline="0" dirty="0"/>
              <a:t>Welches Ergebnis wird erwartet</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35</a:t>
            </a:fld>
            <a:endParaRPr lang="de-DE"/>
          </a:p>
        </p:txBody>
      </p:sp>
    </p:spTree>
    <p:extLst>
      <p:ext uri="{BB962C8B-B14F-4D97-AF65-F5344CB8AC3E}">
        <p14:creationId xmlns:p14="http://schemas.microsoft.com/office/powerpoint/2010/main" val="2882222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C9D284-5B54-1C4A-AE62-BF22ABDF967B}" type="slidenum">
              <a:rPr lang="de-DE" smtClean="0"/>
              <a:t>36</a:t>
            </a:fld>
            <a:endParaRPr lang="de-DE"/>
          </a:p>
        </p:txBody>
      </p:sp>
    </p:spTree>
    <p:extLst>
      <p:ext uri="{BB962C8B-B14F-4D97-AF65-F5344CB8AC3E}">
        <p14:creationId xmlns:p14="http://schemas.microsoft.com/office/powerpoint/2010/main" val="1414020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Nächster Schritt:</a:t>
            </a:r>
            <a:r>
              <a:rPr lang="de-DE" baseline="0" dirty="0"/>
              <a:t> Ideen sammeln</a:t>
            </a:r>
          </a:p>
          <a:p>
            <a:endParaRPr lang="de-DE" baseline="0" dirty="0"/>
          </a:p>
          <a:p>
            <a:r>
              <a:rPr lang="de-DE" baseline="0" dirty="0"/>
              <a:t>Jetzt wo wir wissen was zu tun ist und was wir für Aufgaben erfüllt werden müssen, können wir anfangen uns Lösungen zu überlegen.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37</a:t>
            </a:fld>
            <a:endParaRPr lang="de-DE"/>
          </a:p>
        </p:txBody>
      </p:sp>
    </p:spTree>
    <p:extLst>
      <p:ext uri="{BB962C8B-B14F-4D97-AF65-F5344CB8AC3E}">
        <p14:creationId xmlns:p14="http://schemas.microsoft.com/office/powerpoint/2010/main" val="521348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starten mit</a:t>
            </a:r>
            <a:r>
              <a:rPr lang="de-DE" baseline="0" dirty="0"/>
              <a:t> einem Brainstorming, aber viel mehr erst einmal mit einem Brain </a:t>
            </a:r>
            <a:r>
              <a:rPr lang="de-DE" baseline="0" dirty="0" err="1"/>
              <a:t>Dump</a:t>
            </a:r>
            <a:r>
              <a:rPr lang="de-DE" baseline="0" dirty="0"/>
              <a:t>. Ihr sollt also erst einmal alles rauslassen was euch einfällt, um dann anschließend mit dem Brainstorming eure Ideen gemeinsam weiter zu denken. </a:t>
            </a:r>
            <a:endParaRPr lang="de-DE" dirty="0"/>
          </a:p>
          <a:p>
            <a:endParaRPr lang="de-DE" dirty="0"/>
          </a:p>
          <a:p>
            <a:r>
              <a:rPr lang="de-DE" dirty="0"/>
              <a:t>Wichtige Regeln:</a:t>
            </a:r>
          </a:p>
          <a:p>
            <a:endParaRPr lang="de-DE" dirty="0"/>
          </a:p>
          <a:p>
            <a:pPr marL="228600" indent="-228600">
              <a:buAutoNum type="arabicParenR"/>
            </a:pPr>
            <a:r>
              <a:rPr lang="de-DE" baseline="0" dirty="0"/>
              <a:t>Kreatives Selbstvertrauen </a:t>
            </a:r>
          </a:p>
          <a:p>
            <a:pPr marL="228600" indent="-228600">
              <a:buAutoNum type="arabicParenR"/>
            </a:pPr>
            <a:r>
              <a:rPr lang="de-DE" dirty="0"/>
              <a:t>Quantität</a:t>
            </a:r>
            <a:r>
              <a:rPr lang="de-DE" baseline="0" dirty="0"/>
              <a:t> wichtiger als Qualität</a:t>
            </a:r>
          </a:p>
          <a:p>
            <a:pPr marL="228600" indent="-228600">
              <a:buAutoNum type="arabicParenR"/>
            </a:pPr>
            <a:r>
              <a:rPr lang="de-DE" baseline="0" dirty="0"/>
              <a:t>Keine Vorurteile</a:t>
            </a:r>
          </a:p>
          <a:p>
            <a:pPr marL="228600" indent="-228600">
              <a:buAutoNum type="arabicParenR"/>
            </a:pPr>
            <a:r>
              <a:rPr lang="de-DE" baseline="0" dirty="0"/>
              <a:t>Oft und früh scheitern, nur so kommt man weiter</a:t>
            </a:r>
            <a:endParaRPr lang="de-DE" dirty="0"/>
          </a:p>
        </p:txBody>
      </p:sp>
      <p:sp>
        <p:nvSpPr>
          <p:cNvPr id="4" name="Foliennummernplatzhalter 3"/>
          <p:cNvSpPr>
            <a:spLocks noGrp="1"/>
          </p:cNvSpPr>
          <p:nvPr>
            <p:ph type="sldNum" sz="quarter" idx="10"/>
          </p:nvPr>
        </p:nvSpPr>
        <p:spPr/>
        <p:txBody>
          <a:bodyPr/>
          <a:lstStyle/>
          <a:p>
            <a:fld id="{54D59998-4020-C449-9611-2D9166FB56B7}" type="slidenum">
              <a:rPr lang="de-DE" smtClean="0"/>
              <a:t>38</a:t>
            </a:fld>
            <a:endParaRPr lang="de-DE"/>
          </a:p>
        </p:txBody>
      </p:sp>
    </p:spTree>
    <p:extLst>
      <p:ext uri="{BB962C8B-B14F-4D97-AF65-F5344CB8AC3E}">
        <p14:creationId xmlns:p14="http://schemas.microsoft.com/office/powerpoint/2010/main" val="2358577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gelten die gleichen</a:t>
            </a:r>
            <a:r>
              <a:rPr lang="de-DE" baseline="0" dirty="0"/>
              <a:t> regeln wie zuvor:</a:t>
            </a:r>
          </a:p>
          <a:p>
            <a:endParaRPr lang="de-DE" baseline="0" dirty="0"/>
          </a:p>
          <a:p>
            <a:pPr marL="228600" indent="-228600">
              <a:buAutoNum type="arabicParenR"/>
            </a:pPr>
            <a:r>
              <a:rPr lang="de-DE" baseline="0" dirty="0"/>
              <a:t>Kreatives Selbstvertrauen </a:t>
            </a:r>
          </a:p>
          <a:p>
            <a:pPr marL="228600" indent="-228600">
              <a:buAutoNum type="arabicParenR"/>
            </a:pPr>
            <a:r>
              <a:rPr lang="de-DE" dirty="0"/>
              <a:t>Quantität</a:t>
            </a:r>
            <a:r>
              <a:rPr lang="de-DE" baseline="0" dirty="0"/>
              <a:t> wichtiger als Qualität</a:t>
            </a:r>
          </a:p>
          <a:p>
            <a:pPr marL="228600" indent="-228600">
              <a:buAutoNum type="arabicParenR"/>
            </a:pPr>
            <a:r>
              <a:rPr lang="de-DE" baseline="0" dirty="0"/>
              <a:t>Keine Vorurteile</a:t>
            </a:r>
          </a:p>
          <a:p>
            <a:pPr marL="228600" indent="-228600">
              <a:buAutoNum type="arabicParenR"/>
            </a:pPr>
            <a:r>
              <a:rPr lang="de-DE" baseline="0" dirty="0"/>
              <a:t>Oft und früh scheitern, nur so kommt man weiter</a:t>
            </a:r>
            <a:endParaRPr lang="de-DE" dirty="0"/>
          </a:p>
          <a:p>
            <a:endParaRPr lang="de-DE" dirty="0"/>
          </a:p>
          <a:p>
            <a:r>
              <a:rPr lang="de-DE" dirty="0"/>
              <a:t>Plus: Baut auf andere Ideen auf!</a:t>
            </a:r>
          </a:p>
        </p:txBody>
      </p:sp>
      <p:sp>
        <p:nvSpPr>
          <p:cNvPr id="4" name="Foliennummernplatzhalter 3"/>
          <p:cNvSpPr>
            <a:spLocks noGrp="1"/>
          </p:cNvSpPr>
          <p:nvPr>
            <p:ph type="sldNum" sz="quarter" idx="5"/>
          </p:nvPr>
        </p:nvSpPr>
        <p:spPr/>
        <p:txBody>
          <a:bodyPr/>
          <a:lstStyle/>
          <a:p>
            <a:fld id="{54D59998-4020-C449-9611-2D9166FB56B7}" type="slidenum">
              <a:rPr lang="de-DE" smtClean="0"/>
              <a:t>39</a:t>
            </a:fld>
            <a:endParaRPr lang="de-DE"/>
          </a:p>
        </p:txBody>
      </p:sp>
    </p:spTree>
    <p:extLst>
      <p:ext uri="{BB962C8B-B14F-4D97-AF65-F5344CB8AC3E}">
        <p14:creationId xmlns:p14="http://schemas.microsoft.com/office/powerpoint/2010/main" val="1823428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Erklärung, wieso wir den “Prototyp und Testen“ Schritt nicht machen.</a:t>
            </a:r>
            <a:r>
              <a:rPr lang="de-DE" baseline="0" dirty="0"/>
              <a:t> Wir sind am Ende des Prozesses innerhalb dieses kleines Rahmens des Projekttags angekommen. Denkt daran, in der Regel dauern diese Prozess mehrere Monate, daher können wir stolz auf uns seien in so kurzer zeit bereits soviel geschafft zu haben. Wir hoffen ihr konntet etwas für eure zukünftige Arbeit mitnehmen. Aber der Tag ist noch nicht vorbei. Ihr habt ja quasi „fertige“ Ideen, die ihr unserem Gast vorstellen könnt, damit ihr auch eine weitere Perspektive von außen bekommt und die gerade im lokalen Kontext besonders relevant ist.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41</a:t>
            </a:fld>
            <a:endParaRPr lang="de-DE"/>
          </a:p>
        </p:txBody>
      </p:sp>
    </p:spTree>
    <p:extLst>
      <p:ext uri="{BB962C8B-B14F-4D97-AF65-F5344CB8AC3E}">
        <p14:creationId xmlns:p14="http://schemas.microsoft.com/office/powerpoint/2010/main" val="2938359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a:t>
            </a:r>
            <a:r>
              <a:rPr lang="de-DE" baseline="0" dirty="0"/>
              <a:t> Methode geht es darum die Idee für die ihr euch entschieden habt zu vertiefen und zu präzisieren. Mit der Methode „I </a:t>
            </a:r>
            <a:r>
              <a:rPr lang="de-DE" baseline="0" dirty="0" err="1"/>
              <a:t>like</a:t>
            </a:r>
            <a:r>
              <a:rPr lang="de-DE" baseline="0" dirty="0"/>
              <a:t> I </a:t>
            </a:r>
            <a:r>
              <a:rPr lang="de-DE" baseline="0" dirty="0" err="1"/>
              <a:t>wish</a:t>
            </a:r>
            <a:r>
              <a:rPr lang="de-DE" baseline="0" dirty="0"/>
              <a:t> I </a:t>
            </a:r>
            <a:r>
              <a:rPr lang="de-DE" baseline="0" dirty="0" err="1"/>
              <a:t>wonder</a:t>
            </a:r>
            <a:r>
              <a:rPr lang="de-DE" baseline="0" dirty="0"/>
              <a:t>“ nutzt man eine kleine Reflektion, um seine Idee mit konstruktiven Feedback zu verbessern. </a:t>
            </a:r>
            <a:endParaRPr lang="de-DE" dirty="0"/>
          </a:p>
        </p:txBody>
      </p:sp>
      <p:sp>
        <p:nvSpPr>
          <p:cNvPr id="4" name="Foliennummernplatzhalter 3"/>
          <p:cNvSpPr>
            <a:spLocks noGrp="1"/>
          </p:cNvSpPr>
          <p:nvPr>
            <p:ph type="sldNum" sz="quarter" idx="10"/>
          </p:nvPr>
        </p:nvSpPr>
        <p:spPr/>
        <p:txBody>
          <a:bodyPr/>
          <a:lstStyle/>
          <a:p>
            <a:fld id="{54D59998-4020-C449-9611-2D9166FB56B7}" type="slidenum">
              <a:rPr lang="de-DE" smtClean="0"/>
              <a:t>42</a:t>
            </a:fld>
            <a:endParaRPr lang="de-DE"/>
          </a:p>
        </p:txBody>
      </p:sp>
    </p:spTree>
    <p:extLst>
      <p:ext uri="{BB962C8B-B14F-4D97-AF65-F5344CB8AC3E}">
        <p14:creationId xmlns:p14="http://schemas.microsoft.com/office/powerpoint/2010/main" val="3231648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Beantwortet</a:t>
            </a:r>
            <a:r>
              <a:rPr lang="de-DE" baseline="0" dirty="0"/>
              <a:t> die Fragen zunächst in Einzelarbeit und dann geschlossen in eurem Team. So wird sichergestellt, dass jede Sichtweise noch einmal gehört wird und Raum bekommt, um gemeinsam zu einer Lösung zu kommen. </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43</a:t>
            </a:fld>
            <a:endParaRPr lang="de-DE"/>
          </a:p>
        </p:txBody>
      </p:sp>
    </p:spTree>
    <p:extLst>
      <p:ext uri="{BB962C8B-B14F-4D97-AF65-F5344CB8AC3E}">
        <p14:creationId xmlns:p14="http://schemas.microsoft.com/office/powerpoint/2010/main" val="2732574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5-10 min Einzelreflektion, danach Team</a:t>
            </a:r>
            <a:r>
              <a:rPr lang="de-DE" baseline="0" dirty="0"/>
              <a:t>-Gespräch</a:t>
            </a:r>
            <a:endParaRPr lang="de-DE" dirty="0"/>
          </a:p>
        </p:txBody>
      </p:sp>
      <p:sp>
        <p:nvSpPr>
          <p:cNvPr id="4" name="Foliennummernplatzhalter 3"/>
          <p:cNvSpPr>
            <a:spLocks noGrp="1"/>
          </p:cNvSpPr>
          <p:nvPr>
            <p:ph type="sldNum" sz="quarter" idx="5"/>
          </p:nvPr>
        </p:nvSpPr>
        <p:spPr/>
        <p:txBody>
          <a:bodyPr/>
          <a:lstStyle/>
          <a:p>
            <a:fld id="{FAC9D284-5B54-1C4A-AE62-BF22ABDF967B}" type="slidenum">
              <a:rPr lang="de-DE" smtClean="0"/>
              <a:t>44</a:t>
            </a:fld>
            <a:endParaRPr lang="de-DE"/>
          </a:p>
        </p:txBody>
      </p:sp>
    </p:spTree>
    <p:extLst>
      <p:ext uri="{BB962C8B-B14F-4D97-AF65-F5344CB8AC3E}">
        <p14:creationId xmlns:p14="http://schemas.microsoft.com/office/powerpoint/2010/main" val="2590208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Erklärung, wieso wir den “Prototyp und Testen“ Schritt nicht machen.</a:t>
            </a:r>
            <a:r>
              <a:rPr lang="de-DE" baseline="0" dirty="0"/>
              <a:t> Wir sind am Ende des Prozesses innerhalb dieses kleines Rahmens des Projekttags angekommen. Denkt daran, in der Regel dauern diese Prozess mehrere Monate, daher können wir stolz auf uns seien in so kurzer zeit bereits soviel geschafft zu haben. Wir hoffen ihr konntet etwas für eure zukünftige Arbeit mitnehmen. Aber der Tag ist noch nicht vorbei. Ihr habt ja quasi „fertige“ Ideen, die ihr unserem Gast vorstellen könnt, damit ihr auch eine weitere Perspektive von außen bekommt und die gerade im lokalen Kontext besonders relevant ist. </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45</a:t>
            </a:fld>
            <a:endParaRPr lang="de-DE"/>
          </a:p>
        </p:txBody>
      </p:sp>
    </p:spTree>
    <p:extLst>
      <p:ext uri="{BB962C8B-B14F-4D97-AF65-F5344CB8AC3E}">
        <p14:creationId xmlns:p14="http://schemas.microsoft.com/office/powerpoint/2010/main" val="318474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541E9CB7-253A-8640-8681-74B6F60605FB}" type="slidenum">
              <a:rPr lang="de-DE" smtClean="0"/>
              <a:t>4</a:t>
            </a:fld>
            <a:endParaRPr lang="de-DE"/>
          </a:p>
        </p:txBody>
      </p:sp>
    </p:spTree>
    <p:extLst>
      <p:ext uri="{BB962C8B-B14F-4D97-AF65-F5344CB8AC3E}">
        <p14:creationId xmlns:p14="http://schemas.microsoft.com/office/powerpoint/2010/main" val="524539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Deswegen sollt ihr jetzt</a:t>
            </a:r>
            <a:r>
              <a:rPr lang="de-DE" baseline="0" dirty="0"/>
              <a:t> eine kurze Präsentation vorbereiten, in der ihr eure heutigen Ergebnisse vorstellt. Denkt an den DT-Prozess und eure eigene Reflektion, um Möglichkeiten für die Zukunft in den Raum zu stellen. </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46</a:t>
            </a:fld>
            <a:endParaRPr lang="de-DE"/>
          </a:p>
        </p:txBody>
      </p:sp>
    </p:spTree>
    <p:extLst>
      <p:ext uri="{BB962C8B-B14F-4D97-AF65-F5344CB8AC3E}">
        <p14:creationId xmlns:p14="http://schemas.microsoft.com/office/powerpoint/2010/main" val="215576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47</a:t>
            </a:fld>
            <a:endParaRPr lang="de-DE"/>
          </a:p>
        </p:txBody>
      </p:sp>
    </p:spTree>
    <p:extLst>
      <p:ext uri="{BB962C8B-B14F-4D97-AF65-F5344CB8AC3E}">
        <p14:creationId xmlns:p14="http://schemas.microsoft.com/office/powerpoint/2010/main" val="2037967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-Stellen Höhle der Löwen nach </a:t>
            </a:r>
            <a:r>
              <a:rPr lang="de-DE" dirty="0">
                <a:sym typeface="Wingdings" pitchFamily="2" charset="2"/>
              </a:rPr>
              <a:t></a:t>
            </a:r>
            <a:r>
              <a:rPr lang="de-DE" dirty="0"/>
              <a:t>könnt eure Idee vorstellen, um Förderung zu erhalten und umgesetzt werden zu können</a:t>
            </a:r>
          </a:p>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48</a:t>
            </a:fld>
            <a:endParaRPr lang="de-DE"/>
          </a:p>
        </p:txBody>
      </p:sp>
    </p:spTree>
    <p:extLst>
      <p:ext uri="{BB962C8B-B14F-4D97-AF65-F5344CB8AC3E}">
        <p14:creationId xmlns:p14="http://schemas.microsoft.com/office/powerpoint/2010/main" val="1343388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1" dirty="0"/>
              <a:t>Blitzlicht:</a:t>
            </a:r>
            <a:r>
              <a:rPr lang="de-DE" dirty="0"/>
              <a:t> Was nehmt ihr aus dem Projekttag mit? Eine Sache:  das kann ein Thema, eine Methode, eine 	Erkenntnis sein, eine Frage (Je nach Zeit wer mag/Alle)</a:t>
            </a:r>
          </a:p>
          <a:p>
            <a:pPr marL="171450" indent="-171450">
              <a:buFont typeface="Arial" panose="020B0604020202020204" pitchFamily="34" charset="0"/>
              <a:buChar char="•"/>
            </a:pPr>
            <a:r>
              <a:rPr lang="de-DE" b="1" dirty="0"/>
              <a:t>Evaluationsbögen</a:t>
            </a:r>
            <a:r>
              <a:rPr lang="de-DE" dirty="0"/>
              <a:t> austeilen, sagen wofür wir das brauchen 5-10 min Zeit – dann ausklingen lassen</a:t>
            </a:r>
          </a:p>
          <a:p>
            <a:endParaRPr lang="de-DE" dirty="0"/>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49</a:t>
            </a:fld>
            <a:endParaRPr lang="de-DE"/>
          </a:p>
        </p:txBody>
      </p:sp>
    </p:spTree>
    <p:extLst>
      <p:ext uri="{BB962C8B-B14F-4D97-AF65-F5344CB8AC3E}">
        <p14:creationId xmlns:p14="http://schemas.microsoft.com/office/powerpoint/2010/main" val="23255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Umfasst im Zeitraum</a:t>
            </a:r>
            <a:r>
              <a:rPr lang="de-DE" baseline="0" dirty="0"/>
              <a:t> von 2021-2027 alle EU-Programme für allgemeine und berufliche Bildung, Jugend und Sport </a:t>
            </a:r>
          </a:p>
          <a:p>
            <a:r>
              <a:rPr lang="de-DE" baseline="0" dirty="0"/>
              <a:t>Im </a:t>
            </a:r>
            <a:r>
              <a:rPr lang="de-DE" dirty="0"/>
              <a:t>Zentrum des Programms: Förderung der Mobilität zu Lernzwecken.</a:t>
            </a:r>
          </a:p>
          <a:p>
            <a:endParaRPr lang="de-DE" dirty="0"/>
          </a:p>
          <a:p>
            <a:r>
              <a:rPr lang="de-DE" dirty="0"/>
              <a:t>Möglichkeiten in der beruflichen</a:t>
            </a:r>
            <a:r>
              <a:rPr lang="de-DE" baseline="0" dirty="0"/>
              <a:t> Aus- und Weiterbildung: Erasmus+ unterstützt Praktika für Lernende in der beruflichen Aus- und Weiterbildung in den Programmländern (alle EU-MS und Island, Liechtenstein, Norwegen, Türkei, Serbien und die ehem. Jugoslawische Republik Mazedonien) </a:t>
            </a:r>
          </a:p>
          <a:p>
            <a:r>
              <a:rPr lang="de-DE" baseline="0" dirty="0"/>
              <a:t>Praktika am Arbeitsplatz dauern min. 2 Wochen, höchstens 12 Monate. Bezuschusst werden Reisekosten und Aufenthaltskosten und ggf. ein Taschengeld. Ebenso gibt es bei Absolvierung verschiedene Zertifikate, die sich gut in Bewerbungen machen. Vor.- und Nachbereitung wird organisiert. </a:t>
            </a:r>
          </a:p>
          <a:p>
            <a:endParaRPr lang="de-DE" baseline="0" dirty="0"/>
          </a:p>
          <a:p>
            <a:endParaRPr lang="de-DE" baseline="0" dirty="0"/>
          </a:p>
          <a:p>
            <a:r>
              <a:rPr lang="de-DE" baseline="0" dirty="0"/>
              <a:t>Bis hetzt erhielten 650.000 Berufsschüler*innen und Auszubildende Stipendien, um im Ausland zu lernen. </a:t>
            </a:r>
          </a:p>
          <a:p>
            <a:endParaRPr lang="de-DE" baseline="0" dirty="0"/>
          </a:p>
          <a:p>
            <a:r>
              <a:rPr lang="de-DE" baseline="0" dirty="0"/>
              <a:t>Europäisches Solidaritätskorps: Programm der EU zur Förderung des Zusammenhalts unter den teilnehmenden Ländern was insbesondere über Praktika, Freiwilligentätigkeiten und Solidaritätsprojekte geschieht. Interessierte können sich im Portal des Europäischen Solidaritätskorps </a:t>
            </a:r>
            <a:r>
              <a:rPr lang="de-DE" baseline="0" dirty="0" err="1"/>
              <a:t>registieren</a:t>
            </a:r>
            <a:r>
              <a:rPr lang="de-DE" baseline="0" dirty="0"/>
              <a:t> und werden dann zur Teilnahme an Projekten von verschiedensten Organisationen eingeladen. Es werden auch konkrete Stellen ausgeschrieben, auf die man sich bewerben kann. </a:t>
            </a:r>
          </a:p>
        </p:txBody>
      </p:sp>
      <p:sp>
        <p:nvSpPr>
          <p:cNvPr id="4" name="Foliennummernplatzhalter 3"/>
          <p:cNvSpPr>
            <a:spLocks noGrp="1"/>
          </p:cNvSpPr>
          <p:nvPr>
            <p:ph type="sldNum" sz="quarter" idx="5"/>
          </p:nvPr>
        </p:nvSpPr>
        <p:spPr/>
        <p:txBody>
          <a:bodyPr/>
          <a:lstStyle/>
          <a:p>
            <a:fld id="{541E9CB7-253A-8640-8681-74B6F60605FB}" type="slidenum">
              <a:rPr lang="de-DE" smtClean="0"/>
              <a:t>5</a:t>
            </a:fld>
            <a:endParaRPr lang="de-DE"/>
          </a:p>
        </p:txBody>
      </p:sp>
    </p:spTree>
    <p:extLst>
      <p:ext uri="{BB962C8B-B14F-4D97-AF65-F5344CB8AC3E}">
        <p14:creationId xmlns:p14="http://schemas.microsoft.com/office/powerpoint/2010/main" val="12556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Bevor wir mit der inhaltlichen Arbeit zur Europäischen Union und ihrer Regionalpolitik beginnen, starten wir mit einer kurzen Wiederholung dessen, was die EU ist und was sie ausmacht. Was wisst ihr zur EU? Was habt ihr vielleicht schon einmal im Unterricht behandelt oder was wisst ihr aus anderen Quellen?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t>Antworten der </a:t>
            </a:r>
            <a:r>
              <a:rPr lang="de-DE" dirty="0" err="1"/>
              <a:t>SuS</a:t>
            </a:r>
            <a:r>
              <a:rPr lang="de-DE" dirty="0"/>
              <a:t> abwarten und darauf eingehen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t>Wichtigste Punkte der EU kurz zusammenfassen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EU ist ein Zusammenschluss aus 27 europäischen Staaten, eine sogenannte supranationale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Mitgliedstaaten geben einige ihrer nationalen Kompetenzen auf und übergeben sie an die </a:t>
            </a:r>
            <a:r>
              <a:rPr lang="de-DE" dirty="0" err="1"/>
              <a:t>Eu</a:t>
            </a:r>
            <a:r>
              <a:rPr lang="de-DE" dirty="0"/>
              <a:t>-Institutionen, die versuchen, die gemeinsamen Interessen zu vertreten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Über eine der Institutionen, die Europäische Kommission, hatten wir schon kurz gesprochen, es gibt noch einige weitere: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Europäisches Parlament (Volksvertreter*innen, die die europäischen Bürger*innen alle 5 Jahre bei den Europawahlen wählen)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Europäische Rat (Staats- und Regierungschefs der EU-Staaten)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Rat der EU (verschiedene Zusammensetzungen je nach Fachbereich, in dem die jeweiligen Minister*innen aus den EU-Staaten zusammentreten, z.B. Landwirtschaftsrat, Rat für Auswärtige Angelegenheiten)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Diese vier wichtigsten Institutionen werden ergänzt durch weitere Einrichtungen: Gerichtshof der EU, Europäische Zentralbank, Europäischer Rechnungshof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Überleitung: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EU wirkt manchmal sehr weit weg und als würde sie uns nicht angehen, aber sie hat in verschiedenen Bereichen direkten Einfluss in unserem Leben.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Kennt ihr Beispiele?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Euro, fehlende Grenzkontrollen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Außerdem versucht die EU durch die Regionalpolitik, zur Entwicklung von Regionen und Städten beizutragen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Mit der EU-Regionalpolitik werden wir uns jetzt genauer beschäftigen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baseline="0"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6</a:t>
            </a:fld>
            <a:endParaRPr lang="de-DE"/>
          </a:p>
        </p:txBody>
      </p:sp>
    </p:spTree>
    <p:extLst>
      <p:ext uri="{BB962C8B-B14F-4D97-AF65-F5344CB8AC3E}">
        <p14:creationId xmlns:p14="http://schemas.microsoft.com/office/powerpoint/2010/main" val="100921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Präsidentin der EU KOM. Und gemeinsam mit ihrer Behörde hat sich Ursula von der Leyen Großes vorgenommen: Europa soll im im Jahr 2050 der erste klimaneutrale Kontinent überhaupt sein. Warum denn eigentlich?</a:t>
            </a:r>
          </a:p>
        </p:txBody>
      </p:sp>
      <p:sp>
        <p:nvSpPr>
          <p:cNvPr id="4" name="Foliennummernplatzhalter 3"/>
          <p:cNvSpPr>
            <a:spLocks noGrp="1"/>
          </p:cNvSpPr>
          <p:nvPr>
            <p:ph type="sldNum" sz="quarter" idx="5"/>
          </p:nvPr>
        </p:nvSpPr>
        <p:spPr/>
        <p:txBody>
          <a:bodyPr/>
          <a:lstStyle/>
          <a:p>
            <a:fld id="{2FA14A25-3113-419F-98E7-B12B871AB6B2}" type="slidenum">
              <a:rPr lang="de-DE" smtClean="0"/>
              <a:t>7</a:t>
            </a:fld>
            <a:endParaRPr lang="de-DE"/>
          </a:p>
        </p:txBody>
      </p:sp>
    </p:spTree>
    <p:extLst>
      <p:ext uri="{BB962C8B-B14F-4D97-AF65-F5344CB8AC3E}">
        <p14:creationId xmlns:p14="http://schemas.microsoft.com/office/powerpoint/2010/main" val="321846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ctr"/>
            <a:r>
              <a:rPr lang="de-DE" sz="1200" b="0" i="0" u="none" strike="noStrike" kern="1200" dirty="0">
                <a:solidFill>
                  <a:schemeClr val="tx1"/>
                </a:solidFill>
                <a:effectLst/>
                <a:latin typeface="+mn-lt"/>
                <a:ea typeface="+mn-ea"/>
                <a:cs typeface="+mn-cs"/>
                <a:hlinkClick r:id="rId3"/>
              </a:rPr>
              <a:t>Wir wissen: Der Klimawandel betrifft die gesamte Welt</a:t>
            </a:r>
            <a:r>
              <a:rPr lang="de-DE" sz="1200" b="0" i="0" u="none" strike="noStrike" kern="1200" dirty="0">
                <a:solidFill>
                  <a:schemeClr val="tx1"/>
                </a:solidFill>
                <a:effectLst/>
                <a:latin typeface="+mn-lt"/>
                <a:ea typeface="+mn-ea"/>
                <a:cs typeface="+mn-cs"/>
              </a:rPr>
              <a:t>. Extreme Wetterbedingungen wie Dürren, Hitzewellen, schwere Regenfälle, </a:t>
            </a:r>
            <a:r>
              <a:rPr lang="de-DE" sz="1200" b="0" i="0" u="sng" strike="noStrike" kern="1200" dirty="0">
                <a:solidFill>
                  <a:schemeClr val="tx1"/>
                </a:solidFill>
                <a:effectLst/>
                <a:latin typeface="+mn-lt"/>
                <a:ea typeface="+mn-ea"/>
                <a:cs typeface="+mn-cs"/>
                <a:hlinkClick r:id="rId4"/>
              </a:rPr>
              <a:t>Überschwemmungen und Erdrutsche</a:t>
            </a:r>
            <a:r>
              <a:rPr lang="de-DE" sz="1200" b="0" i="0" u="none" strike="noStrike" kern="1200" dirty="0">
                <a:solidFill>
                  <a:schemeClr val="tx1"/>
                </a:solidFill>
                <a:effectLst/>
                <a:latin typeface="+mn-lt"/>
                <a:ea typeface="+mn-ea"/>
                <a:cs typeface="+mn-cs"/>
              </a:rPr>
              <a:t> treten immer häufiger auf, auch in Europa. Steigende Meeresspiegel, versauernde Ozeane und geringere Artenvielfalt sind weitere Folgen der sich rasch verändernden klimatischen Bedingungen. Sie sind Konsequenzen des Klimawandels. In Folge der Klimakrise kommt es zur Gefährdung von menschlicher und tierischer Gesundheit. Aber auch die Wirtschaft wird vom Klimawandel bedroht.</a:t>
            </a:r>
          </a:p>
          <a:p>
            <a:pPr fontAlgn="ctr"/>
            <a:endParaRPr lang="de-DE" sz="1200" b="0" i="0" u="none" strike="noStrike" kern="1200" dirty="0">
              <a:solidFill>
                <a:schemeClr val="tx1"/>
              </a:solidFill>
              <a:effectLst/>
              <a:latin typeface="+mn-lt"/>
              <a:ea typeface="+mn-ea"/>
              <a:cs typeface="+mn-cs"/>
            </a:endParaRPr>
          </a:p>
          <a:p>
            <a:pPr fontAlgn="ctr"/>
            <a:r>
              <a:rPr lang="de-DE" sz="1200" b="0" i="0" u="none" strike="noStrike" kern="1200" dirty="0">
                <a:solidFill>
                  <a:schemeClr val="tx1"/>
                </a:solidFill>
                <a:effectLst/>
                <a:latin typeface="+mn-lt"/>
                <a:ea typeface="+mn-ea"/>
                <a:cs typeface="+mn-cs"/>
              </a:rPr>
              <a:t>Der Klimawandel wird durch die Erwärmung der Erde weiter vorangetrieben. Es ist dringend notwendig, die globale Erwärmung auf 1,5 Grad </a:t>
            </a:r>
            <a:r>
              <a:rPr lang="de-DE" sz="1200" b="0" i="0" u="none" strike="noStrike" kern="1200" dirty="0" err="1">
                <a:solidFill>
                  <a:schemeClr val="tx1"/>
                </a:solidFill>
                <a:effectLst/>
                <a:latin typeface="+mn-lt"/>
                <a:ea typeface="+mn-ea"/>
                <a:cs typeface="+mn-cs"/>
              </a:rPr>
              <a:t>Celcius</a:t>
            </a:r>
            <a:r>
              <a:rPr lang="de-DE" sz="1200" b="0" i="0" u="none" strike="noStrike" kern="1200" dirty="0">
                <a:solidFill>
                  <a:schemeClr val="tx1"/>
                </a:solidFill>
                <a:effectLst/>
                <a:latin typeface="+mn-lt"/>
                <a:ea typeface="+mn-ea"/>
                <a:cs typeface="+mn-cs"/>
              </a:rPr>
              <a:t> zu begrenzen – ein Schwellenwert, der vom Weltklimarat als sicher eingestuft wird. Dieses Ziel ist auch im </a:t>
            </a:r>
            <a:r>
              <a:rPr lang="de-DE" sz="1200" b="0" i="0" u="sng" strike="noStrike" kern="1200" dirty="0">
                <a:solidFill>
                  <a:schemeClr val="tx1"/>
                </a:solidFill>
                <a:effectLst/>
                <a:latin typeface="+mn-lt"/>
                <a:ea typeface="+mn-ea"/>
                <a:cs typeface="+mn-cs"/>
                <a:hlinkClick r:id="rId5"/>
              </a:rPr>
              <a:t>Übereinkommen von Paris</a:t>
            </a:r>
            <a:r>
              <a:rPr lang="de-DE" sz="1200" b="0" i="0" u="none" strike="noStrike" kern="1200" dirty="0">
                <a:solidFill>
                  <a:schemeClr val="tx1"/>
                </a:solidFill>
                <a:effectLst/>
                <a:latin typeface="+mn-lt"/>
                <a:ea typeface="+mn-ea"/>
                <a:cs typeface="+mn-cs"/>
              </a:rPr>
              <a:t> festgelegt, das von 195 Ländern, einschließlich der EU, unterzeichnet wurde.</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Die EU hat sich das Ziel gesetzt, bis 2050 klimaneutral zu sein. Frage an die Runde: Weiß jemand, was „klimaneutral“ bedeutet? Definition anhören und gemeinsam besprechen. Unbedingt korrigieren, wenn falsch. </a:t>
            </a:r>
            <a:br>
              <a:rPr lang="de-DE" sz="1200" b="0" i="0" u="none" strike="noStrike" kern="1200" dirty="0">
                <a:solidFill>
                  <a:schemeClr val="tx1"/>
                </a:solidFill>
                <a:effectLst/>
                <a:latin typeface="+mn-lt"/>
                <a:ea typeface="+mn-ea"/>
                <a:cs typeface="+mn-cs"/>
              </a:rPr>
            </a:b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Gemeinsam definieren:</a:t>
            </a:r>
          </a:p>
          <a:p>
            <a:pPr fontAlgn="ctr"/>
            <a:r>
              <a:rPr lang="de-DE" sz="1200" b="0" i="0" u="none" strike="noStrike" kern="1200" dirty="0">
                <a:solidFill>
                  <a:schemeClr val="tx1"/>
                </a:solidFill>
                <a:effectLst/>
                <a:latin typeface="+mn-lt"/>
                <a:ea typeface="+mn-ea"/>
                <a:cs typeface="+mn-cs"/>
              </a:rPr>
              <a:t>Klimaneutralität bedeutet, ein Gleichgewicht zwischen Kohlenstoffemissionen und der Aufnahme von Kohlenstoff aus der Atmosphäre in </a:t>
            </a:r>
            <a:r>
              <a:rPr lang="de-DE" sz="1200" b="1" i="0" u="none" strike="noStrike" kern="1200" dirty="0">
                <a:solidFill>
                  <a:schemeClr val="tx1"/>
                </a:solidFill>
                <a:effectLst/>
                <a:latin typeface="+mn-lt"/>
                <a:ea typeface="+mn-ea"/>
                <a:cs typeface="+mn-cs"/>
              </a:rPr>
              <a:t>Kohlenstoffsenken</a:t>
            </a:r>
            <a:r>
              <a:rPr lang="de-DE" sz="1200" b="0" i="0" u="none" strike="noStrike" kern="1200" dirty="0">
                <a:solidFill>
                  <a:schemeClr val="tx1"/>
                </a:solidFill>
                <a:effectLst/>
                <a:latin typeface="+mn-lt"/>
                <a:ea typeface="+mn-ea"/>
                <a:cs typeface="+mn-cs"/>
              </a:rPr>
              <a:t> herzustellen. </a:t>
            </a:r>
            <a:r>
              <a:rPr lang="de-DE" sz="1200" b="0" i="0" u="sng" strike="noStrike" kern="1200" dirty="0">
                <a:solidFill>
                  <a:srgbClr val="FF0000"/>
                </a:solidFill>
                <a:effectLst/>
                <a:latin typeface="+mn-lt"/>
                <a:ea typeface="+mn-ea"/>
                <a:cs typeface="+mn-cs"/>
              </a:rPr>
              <a:t>Anders formuliert: Es dürfen nur noch so viele klimaschädliche Emissionen ausgestoßen werden, wie sie an anderer Stelle kompensiert werden können. </a:t>
            </a:r>
          </a:p>
          <a:p>
            <a:pPr fontAlgn="ctr"/>
            <a:endParaRPr lang="de-DE" sz="1200" b="0" i="0" u="none" strike="noStrike" kern="1200" dirty="0">
              <a:solidFill>
                <a:schemeClr val="tx1"/>
              </a:solidFill>
              <a:effectLst/>
              <a:latin typeface="+mn-lt"/>
              <a:ea typeface="+mn-ea"/>
              <a:cs typeface="+mn-cs"/>
            </a:endParaRPr>
          </a:p>
          <a:p>
            <a:pPr fontAlgn="ctr"/>
            <a:r>
              <a:rPr lang="de-DE" sz="1200" b="0" i="0" u="none" strike="noStrike" kern="1200" dirty="0">
                <a:solidFill>
                  <a:schemeClr val="tx1"/>
                </a:solidFill>
                <a:effectLst/>
                <a:latin typeface="+mn-lt"/>
                <a:ea typeface="+mn-ea"/>
                <a:cs typeface="+mn-cs"/>
              </a:rPr>
              <a:t>Um Netto-Null-Emissionen zu erreichen, müssen alle Treibhausgasemissionen weltweit durch Kohlenstoffbindung ausgeglichen werden. Als Kohlenstoffsenke wird ein System bezeichnet, das mehr Kohlenstoff aufnimmt als es abgibt. Die wichtigsten natürlichen Kohlenstoffsenken sind Böden, </a:t>
            </a:r>
            <a:r>
              <a:rPr lang="de-DE" sz="1200" b="0" i="0" u="sng" kern="1200" dirty="0">
                <a:solidFill>
                  <a:schemeClr val="tx1"/>
                </a:solidFill>
                <a:effectLst/>
                <a:latin typeface="+mn-lt"/>
                <a:ea typeface="+mn-ea"/>
                <a:cs typeface="+mn-cs"/>
                <a:hlinkClick r:id="rId6"/>
              </a:rPr>
              <a:t>Wälder</a:t>
            </a:r>
            <a:r>
              <a:rPr lang="de-DE" sz="1200" b="0" i="0" u="none" strike="noStrike" kern="1200" dirty="0">
                <a:solidFill>
                  <a:schemeClr val="tx1"/>
                </a:solidFill>
                <a:effectLst/>
                <a:latin typeface="+mn-lt"/>
                <a:ea typeface="+mn-ea"/>
                <a:cs typeface="+mn-cs"/>
              </a:rPr>
              <a:t> und Ozeane. Laut Schätzungen entfernen natürliche Senken </a:t>
            </a:r>
            <a:r>
              <a:rPr lang="de-DE" sz="1200" b="0" i="0" u="sng" kern="1200" dirty="0">
                <a:solidFill>
                  <a:schemeClr val="tx1"/>
                </a:solidFill>
                <a:effectLst/>
                <a:latin typeface="+mn-lt"/>
                <a:ea typeface="+mn-ea"/>
                <a:cs typeface="+mn-cs"/>
                <a:hlinkClick r:id="rId7"/>
              </a:rPr>
              <a:t>zwischen 9,5 und 11 Gigatonnen CO2 pro Jahr</a:t>
            </a:r>
            <a:r>
              <a:rPr lang="de-DE" sz="1200" b="0" i="0" u="none" strike="noStrike" kern="1200" dirty="0">
                <a:solidFill>
                  <a:schemeClr val="tx1"/>
                </a:solidFill>
                <a:effectLst/>
                <a:latin typeface="+mn-lt"/>
                <a:ea typeface="+mn-ea"/>
                <a:cs typeface="+mn-cs"/>
              </a:rPr>
              <a:t>. 2019 betrugen die jährlichen globalen CO2-Emissionen </a:t>
            </a:r>
            <a:r>
              <a:rPr lang="de-DE" sz="1200" b="0" i="0" u="sng" kern="1200" dirty="0">
                <a:solidFill>
                  <a:schemeClr val="tx1"/>
                </a:solidFill>
                <a:effectLst/>
                <a:latin typeface="+mn-lt"/>
                <a:ea typeface="+mn-ea"/>
                <a:cs typeface="+mn-cs"/>
                <a:hlinkClick r:id="rId8"/>
              </a:rPr>
              <a:t>38 Gigatonnen</a:t>
            </a:r>
            <a:r>
              <a:rPr lang="de-DE" sz="1200" b="0" i="0" u="none" strike="noStrike" kern="1200" dirty="0">
                <a:solidFill>
                  <a:schemeClr val="tx1"/>
                </a:solidFill>
                <a:effectLst/>
                <a:latin typeface="+mn-lt"/>
                <a:ea typeface="+mn-ea"/>
                <a:cs typeface="+mn-cs"/>
              </a:rPr>
              <a:t>. Ihr merkt: Hier besteht eine Differenz – und zwar eine Große. Wir stoßen mehr klimaschädliches Gas aus, als über die sogenannten Kohlenstoffsenken aufgenommen werden kann. Die Erde erwärmt sich. Und um dieser Erwärmung entgegen zu treten, braucht es massive globale Anstrengungen. Nur so bleibt die Erde lebenswert. Die EU hat sich das Ziel gesetzt, bis 2050 der erste klimaneutrale Kontinent zu sein - also nur so viel Kohlenstoff auszustoßen, wie auch aufgenommen werden kann.</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Der Green Deal ist die ehrgeizigste Agenda, die sich die EU je gegeben hat. Die Kommission verfolgt nicht bloß den Klimaschutz als Ziel, sondern will durch den Deal auch wirtschaftlich und geopolitisch zu den USA und China aufschließen.</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Mit dem Green Deal will die Europäische Kommission die wirtschaftliche Entwicklung der EU-27 auf das Ziel ausrichten, als erster Kontinent klimaneutral zu werden. Dies soll mit einer Fülle von Maßnahmen in allen Politikfeldern ermöglicht werden. Der Green Deal soll die EU zukunftsfest machen, indem wirtschaftliche, gesellschaftliche und ökologische Ziele miteinander verwoben werden. Seine Ausgangsthese ist, dass ohne den Schutz der natürlichen Lebensgrundlagen ein wirtschaftliches Vorankommen der EU nicht möglich sein wird, und dass es ohne wirtschaftlichen Erfolg nicht möglich sein wird, die Lebensgrundlagen der europäischen Bürgerinnen und Bürger dauerhaft zu sichern. </a:t>
            </a:r>
            <a:endParaRPr lang="de-DE" b="0" dirty="0"/>
          </a:p>
        </p:txBody>
      </p:sp>
      <p:sp>
        <p:nvSpPr>
          <p:cNvPr id="4" name="Foliennummernplatzhalter 3"/>
          <p:cNvSpPr>
            <a:spLocks noGrp="1"/>
          </p:cNvSpPr>
          <p:nvPr>
            <p:ph type="sldNum" sz="quarter" idx="5"/>
          </p:nvPr>
        </p:nvSpPr>
        <p:spPr/>
        <p:txBody>
          <a:bodyPr/>
          <a:lstStyle/>
          <a:p>
            <a:fld id="{2FA14A25-3113-419F-98E7-B12B871AB6B2}" type="slidenum">
              <a:rPr lang="de-DE" smtClean="0"/>
              <a:t>8</a:t>
            </a:fld>
            <a:endParaRPr lang="de-DE"/>
          </a:p>
        </p:txBody>
      </p:sp>
    </p:spTree>
    <p:extLst>
      <p:ext uri="{BB962C8B-B14F-4D97-AF65-F5344CB8AC3E}">
        <p14:creationId xmlns:p14="http://schemas.microsoft.com/office/powerpoint/2010/main" val="268126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Vorstellen</a:t>
            </a:r>
          </a:p>
          <a:p>
            <a:endParaRPr lang="de-DE" dirty="0"/>
          </a:p>
          <a:p>
            <a:r>
              <a:rPr lang="de-DE" dirty="0"/>
              <a:t>Warum sind ziele im pol. Kontext wichtig? Förderungen, Gesetzesinitiativen, Kampagnen etc. -&gt; Impact der Ziele auf Gesellschaft. Wie wirkt Politik auf Gesellschaft? Was machen diese Ziele konkret für das pol. Tagesgeschehen?</a:t>
            </a: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Das Gelingen hängt jedoch vor allem davon ab, dass sie die 27 Mitgliedsstaaten eint, das Europäische Parlament sie mitgestalten kann und sie in Krisen sowie angesichts globaler Trends weiter aufrechterhalten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Um </a:t>
            </a:r>
            <a:r>
              <a:rPr lang="de-DE" sz="1200" b="1" i="0" u="none" strike="noStrike" kern="1200" dirty="0">
                <a:solidFill>
                  <a:schemeClr val="tx1"/>
                </a:solidFill>
                <a:effectLst/>
                <a:latin typeface="+mn-lt"/>
                <a:ea typeface="+mn-ea"/>
                <a:cs typeface="+mn-cs"/>
              </a:rPr>
              <a:t>2030 im Vergleich zu 1990 55 Prozent weniger Treibhausgase</a:t>
            </a:r>
            <a:r>
              <a:rPr lang="de-DE" sz="1200" b="0" i="0" u="none" strike="noStrike" kern="1200" dirty="0">
                <a:solidFill>
                  <a:schemeClr val="tx1"/>
                </a:solidFill>
                <a:effectLst/>
                <a:latin typeface="+mn-lt"/>
                <a:ea typeface="+mn-ea"/>
                <a:cs typeface="+mn-cs"/>
              </a:rPr>
              <a:t> auszustoßen, müssen die Anstrengungen aller Beteiligten stark steigen. Die Kommission hat hierfür das Fit-for-55-Gesetzespaket auf den Weg gebracht, das in einem ersten Schritt vor allem die vorhandenen klimapolitischen Instrumente schärft und ergänzt.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Zu den klimapolitischen Zielen des Green Deal gehören eine nachhaltige Finanzpolitik (Taxonomie), eine Kreislaufwirtschaft (Ressourcen), die nachhaltige Landwirtschaft (</a:t>
            </a:r>
            <a:r>
              <a:rPr lang="de-DE" sz="1200" b="0" i="1" u="none" strike="noStrike" kern="1200" dirty="0" err="1">
                <a:solidFill>
                  <a:schemeClr val="tx1"/>
                </a:solidFill>
                <a:effectLst/>
                <a:latin typeface="+mn-lt"/>
                <a:ea typeface="+mn-ea"/>
                <a:cs typeface="+mn-cs"/>
              </a:rPr>
              <a:t>farm</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to</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fork</a:t>
            </a:r>
            <a:r>
              <a:rPr lang="de-DE" sz="1200" b="0" i="0" u="none" strike="noStrike" kern="1200" dirty="0">
                <a:solidFill>
                  <a:schemeClr val="tx1"/>
                </a:solidFill>
                <a:effectLst/>
                <a:latin typeface="+mn-lt"/>
                <a:ea typeface="+mn-ea"/>
                <a:cs typeface="+mn-cs"/>
              </a:rPr>
              <a:t>), eine saubere Industrie sowie der Naturschutz (Biodiversität). Mit entsprechend nachhaltig ausgerichteten Investitionen soll Wachstum angeregt und Beschäftigung für die Zukunft gesichert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Diskussion um den Umgang mit sozialen Folgen eines steigenden CO</a:t>
            </a:r>
            <a:r>
              <a:rPr lang="de-DE" sz="1200" b="0" i="0" u="none" strike="noStrike" kern="1200" baseline="-25000" dirty="0">
                <a:solidFill>
                  <a:schemeClr val="tx1"/>
                </a:solidFill>
                <a:effectLst/>
                <a:latin typeface="+mn-lt"/>
                <a:ea typeface="+mn-ea"/>
                <a:cs typeface="+mn-cs"/>
              </a:rPr>
              <a:t>2</a:t>
            </a:r>
            <a:r>
              <a:rPr lang="de-DE" sz="1200" b="0" i="0" u="none" strike="noStrike" kern="1200" dirty="0">
                <a:solidFill>
                  <a:schemeClr val="tx1"/>
                </a:solidFill>
                <a:effectLst/>
                <a:latin typeface="+mn-lt"/>
                <a:ea typeface="+mn-ea"/>
                <a:cs typeface="+mn-cs"/>
              </a:rPr>
              <a:t>-Preises: Die daraus entstehenden finanziellen Belastungen für ärmere Haushalte und EU-Regionen sollen durch einen Sozialen Klimafonds abgemildert werden. Dieser Fonds soll sich aus den Einnahmen des geplanten erweiterten Emissionshandelssystems für den Gebäude- und Transportsektor speisen. Mit dem Just Transition Fund sollen gezielt Kohleregionen unterstützt werden, die die Kohleverstromung beenden wollen. </a:t>
            </a:r>
            <a:endParaRPr lang="de-DE" dirty="0"/>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9</a:t>
            </a:fld>
            <a:endParaRPr lang="de-DE"/>
          </a:p>
        </p:txBody>
      </p:sp>
    </p:spTree>
    <p:extLst>
      <p:ext uri="{BB962C8B-B14F-4D97-AF65-F5344CB8AC3E}">
        <p14:creationId xmlns:p14="http://schemas.microsoft.com/office/powerpoint/2010/main" val="195824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05ADF-5C50-184E-A409-EF4D3764DA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A6EAFF-5448-EB47-8E7C-2BFB43DBF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84BF746-F022-3F42-83CA-C871EF5E29EE}"/>
              </a:ext>
            </a:extLst>
          </p:cNvPr>
          <p:cNvSpPr>
            <a:spLocks noGrp="1"/>
          </p:cNvSpPr>
          <p:nvPr>
            <p:ph type="dt" sz="half" idx="10"/>
          </p:nvPr>
        </p:nvSpPr>
        <p:spPr/>
        <p:txBody>
          <a:bodyPr/>
          <a:lstStyle/>
          <a:p>
            <a:fld id="{87DE6118-2437-4B30-8E3C-4D2BE6020583}" type="datetimeFigureOut">
              <a:rPr lang="en-US" smtClean="0"/>
              <a:pPr/>
              <a:t>6/10/24</a:t>
            </a:fld>
            <a:endParaRPr lang="en-US" dirty="0"/>
          </a:p>
        </p:txBody>
      </p:sp>
      <p:sp>
        <p:nvSpPr>
          <p:cNvPr id="5" name="Fußzeilenplatzhalter 4">
            <a:extLst>
              <a:ext uri="{FF2B5EF4-FFF2-40B4-BE49-F238E27FC236}">
                <a16:creationId xmlns:a16="http://schemas.microsoft.com/office/drawing/2014/main" id="{2DA09C92-512E-C742-B310-EBEC25E1CE5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756D93E7-50AC-4442-880C-FB31986690F9}"/>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0911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93438-A476-B94D-A819-46036A65D7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87B2044-359C-C545-A5B3-2FD9A8BC4A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D6559C-C0B3-3F47-B3EC-53C4BBEFDFAB}"/>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5" name="Fußzeilenplatzhalter 4">
            <a:extLst>
              <a:ext uri="{FF2B5EF4-FFF2-40B4-BE49-F238E27FC236}">
                <a16:creationId xmlns:a16="http://schemas.microsoft.com/office/drawing/2014/main" id="{F81AC10D-854C-BB40-8B9E-8DE3ACDFDF43}"/>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EBA21EB-71A9-4749-9B5D-BE838E3B4353}"/>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3561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CCB28D-91DD-824E-A738-5E6025852D7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260C65F-153D-7346-A5C4-C4F9DAE5BF4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7C3FD5-D319-5649-AB72-B7925CAF5137}"/>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5" name="Fußzeilenplatzhalter 4">
            <a:extLst>
              <a:ext uri="{FF2B5EF4-FFF2-40B4-BE49-F238E27FC236}">
                <a16:creationId xmlns:a16="http://schemas.microsoft.com/office/drawing/2014/main" id="{2E531ADE-2F0C-0848-91DA-A3BBE3BE8104}"/>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F8F04AE-DCA7-CE4A-9BDE-028FE52E805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7452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2744B-1E1C-F64F-8330-72DDCF6E33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D68E6C3-A467-6D45-B367-2641F69BED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A82A03-9A51-5E4B-8376-F8BCD1CEC034}"/>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5" name="Fußzeilenplatzhalter 4">
            <a:extLst>
              <a:ext uri="{FF2B5EF4-FFF2-40B4-BE49-F238E27FC236}">
                <a16:creationId xmlns:a16="http://schemas.microsoft.com/office/drawing/2014/main" id="{E0A01131-6139-C140-9DE3-1A5F8B0FD3F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2810944-F22A-F94F-A1CF-DE13CEF64047}"/>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6076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E41F2-E98E-5542-8E56-FC2973B4391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B729298-232C-CA4E-8EB6-7737D3EE8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B1A2508-812E-1E43-8A9E-EB0207914BA8}"/>
              </a:ext>
            </a:extLst>
          </p:cNvPr>
          <p:cNvSpPr>
            <a:spLocks noGrp="1"/>
          </p:cNvSpPr>
          <p:nvPr>
            <p:ph type="dt" sz="half" idx="10"/>
          </p:nvPr>
        </p:nvSpPr>
        <p:spPr/>
        <p:txBody>
          <a:bodyPr/>
          <a:lstStyle/>
          <a:p>
            <a:fld id="{87DE6118-2437-4B30-8E3C-4D2BE6020583}" type="datetimeFigureOut">
              <a:rPr lang="en-US" smtClean="0"/>
              <a:pPr/>
              <a:t>6/10/24</a:t>
            </a:fld>
            <a:endParaRPr lang="en-US" dirty="0"/>
          </a:p>
        </p:txBody>
      </p:sp>
      <p:sp>
        <p:nvSpPr>
          <p:cNvPr id="5" name="Fußzeilenplatzhalter 4">
            <a:extLst>
              <a:ext uri="{FF2B5EF4-FFF2-40B4-BE49-F238E27FC236}">
                <a16:creationId xmlns:a16="http://schemas.microsoft.com/office/drawing/2014/main" id="{8B264FA4-4BC9-F74A-87E0-981CEB8A42D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40B0A287-232B-2448-A908-7441109CFFA8}"/>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0622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DB2E1-DD84-164B-9867-B9A505FA546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D2F7BD-35DB-9541-AE94-7DF2C717B3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5C6042-D9F3-3C45-8B05-C060EC1245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79F09C-69F0-8741-B625-D7F364731E74}"/>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6" name="Fußzeilenplatzhalter 5">
            <a:extLst>
              <a:ext uri="{FF2B5EF4-FFF2-40B4-BE49-F238E27FC236}">
                <a16:creationId xmlns:a16="http://schemas.microsoft.com/office/drawing/2014/main" id="{B6750420-8C96-BB4C-BE8C-8D645B35A10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2453EC2B-59BF-B949-9A89-5AD28AF783E2}"/>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2799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9D5C-AE41-8B4D-90BF-5A75BD69A9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11C79A5-0169-DD4A-946F-395F6F72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04E4B6-DBF5-9A4B-BCCA-3A8D8086DD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7DD3294-3899-2947-A2FC-D14361EC6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1F53D2E-75EE-074C-84D2-ECC07ED6FE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055A27-2D16-1C43-A01C-B8F50849C1C8}"/>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8" name="Fußzeilenplatzhalter 7">
            <a:extLst>
              <a:ext uri="{FF2B5EF4-FFF2-40B4-BE49-F238E27FC236}">
                <a16:creationId xmlns:a16="http://schemas.microsoft.com/office/drawing/2014/main" id="{26B17ABC-3CBF-AC43-AC87-C415211B5034}"/>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8F558939-0AA2-DD44-BD21-D84454098E66}"/>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66601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1107-AF31-3343-8738-6C2D05F6BC2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41A0FF0-CE0A-DE45-A0F6-06A1D7426A14}"/>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4" name="Fußzeilenplatzhalter 3">
            <a:extLst>
              <a:ext uri="{FF2B5EF4-FFF2-40B4-BE49-F238E27FC236}">
                <a16:creationId xmlns:a16="http://schemas.microsoft.com/office/drawing/2014/main" id="{BEB9FC56-1A46-FE44-B389-D843F8E194E4}"/>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116E358C-BE27-F74C-B554-213CC8AAED1E}"/>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829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FA0129-AA73-2B4F-9513-CBB70C056B8D}"/>
              </a:ext>
            </a:extLst>
          </p:cNvPr>
          <p:cNvSpPr>
            <a:spLocks noGrp="1"/>
          </p:cNvSpPr>
          <p:nvPr>
            <p:ph type="dt" sz="half" idx="10"/>
          </p:nvPr>
        </p:nvSpPr>
        <p:spPr/>
        <p:txBody>
          <a:bodyPr/>
          <a:lstStyle/>
          <a:p>
            <a:fld id="{87DE6118-2437-4B30-8E3C-4D2BE6020583}" type="datetimeFigureOut">
              <a:rPr lang="en-US" smtClean="0"/>
              <a:t>6/10/24</a:t>
            </a:fld>
            <a:endParaRPr lang="en-US" dirty="0"/>
          </a:p>
        </p:txBody>
      </p:sp>
      <p:sp>
        <p:nvSpPr>
          <p:cNvPr id="3" name="Fußzeilenplatzhalter 2">
            <a:extLst>
              <a:ext uri="{FF2B5EF4-FFF2-40B4-BE49-F238E27FC236}">
                <a16:creationId xmlns:a16="http://schemas.microsoft.com/office/drawing/2014/main" id="{79E6B31F-A1AC-D240-AB69-6245B5F01D45}"/>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94F02F2-E896-3A4E-950D-796E28DCD41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4477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AC0AD-DF9D-6146-9D34-3CCCE7F21C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CA2753B-1B73-F345-BB58-6ADEF174C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427BDB-6238-5F4D-87B6-19B24C419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D49714C-FB62-0042-BCCD-E3E82A501CDD}"/>
              </a:ext>
            </a:extLst>
          </p:cNvPr>
          <p:cNvSpPr>
            <a:spLocks noGrp="1"/>
          </p:cNvSpPr>
          <p:nvPr>
            <p:ph type="dt" sz="half" idx="10"/>
          </p:nvPr>
        </p:nvSpPr>
        <p:spPr/>
        <p:txBody>
          <a:bodyPr/>
          <a:lstStyle/>
          <a:p>
            <a:fld id="{87DE6118-2437-4B30-8E3C-4D2BE6020583}" type="datetimeFigureOut">
              <a:rPr lang="en-US" smtClean="0"/>
              <a:pPr/>
              <a:t>6/10/24</a:t>
            </a:fld>
            <a:endParaRPr lang="en-US" dirty="0"/>
          </a:p>
        </p:txBody>
      </p:sp>
      <p:sp>
        <p:nvSpPr>
          <p:cNvPr id="6" name="Fußzeilenplatzhalter 5">
            <a:extLst>
              <a:ext uri="{FF2B5EF4-FFF2-40B4-BE49-F238E27FC236}">
                <a16:creationId xmlns:a16="http://schemas.microsoft.com/office/drawing/2014/main" id="{71873B9F-3B08-AE42-A318-3F45E684B54B}"/>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436B1C30-4C1F-CF4A-8353-0F5FB58F6163}"/>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364787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E6561-43EB-0144-93C0-FC38A87188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B9B6933-E7BF-9844-AC0F-CDA10F746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0174076-3C0D-8D45-BF6A-0A731D97F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670FFA-3893-494B-B763-D3085EC200C1}"/>
              </a:ext>
            </a:extLst>
          </p:cNvPr>
          <p:cNvSpPr>
            <a:spLocks noGrp="1"/>
          </p:cNvSpPr>
          <p:nvPr>
            <p:ph type="dt" sz="half" idx="10"/>
          </p:nvPr>
        </p:nvSpPr>
        <p:spPr/>
        <p:txBody>
          <a:bodyPr/>
          <a:lstStyle/>
          <a:p>
            <a:fld id="{87DE6118-2437-4B30-8E3C-4D2BE6020583}" type="datetimeFigureOut">
              <a:rPr lang="en-US" smtClean="0"/>
              <a:pPr/>
              <a:t>6/10/24</a:t>
            </a:fld>
            <a:endParaRPr lang="en-US" dirty="0"/>
          </a:p>
        </p:txBody>
      </p:sp>
      <p:sp>
        <p:nvSpPr>
          <p:cNvPr id="6" name="Fußzeilenplatzhalter 5">
            <a:extLst>
              <a:ext uri="{FF2B5EF4-FFF2-40B4-BE49-F238E27FC236}">
                <a16:creationId xmlns:a16="http://schemas.microsoft.com/office/drawing/2014/main" id="{F402DC03-45BD-0F49-893D-E71E5EB1A6C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2F940AD-91C1-1F40-B1C8-7AF8DD4EC4E2}"/>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8001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CA58AF-2B6B-6A4B-8F06-88D95F815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5E66545-AAAF-EF44-B583-A92CE6DB0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BDC00E-9709-B248-8A7A-1488CF268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6/10/24</a:t>
            </a:fld>
            <a:endParaRPr lang="en-US" dirty="0"/>
          </a:p>
        </p:txBody>
      </p:sp>
      <p:sp>
        <p:nvSpPr>
          <p:cNvPr id="5" name="Fußzeilenplatzhalter 4">
            <a:extLst>
              <a:ext uri="{FF2B5EF4-FFF2-40B4-BE49-F238E27FC236}">
                <a16:creationId xmlns:a16="http://schemas.microsoft.com/office/drawing/2014/main" id="{CE3DFC8F-53B0-414A-AA94-28E984AA7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80071FCC-D3EC-964B-9458-B5A2E03E9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75753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jpg"/><Relationship Id="rId4" Type="http://schemas.openxmlformats.org/officeDocument/2006/relationships/image" Target="../media/image14.sv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svg"/><Relationship Id="rId7"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8.sv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14F63D4-A062-884C-8250-ADAB73AFF4D2}"/>
              </a:ext>
            </a:extLst>
          </p:cNvPr>
          <p:cNvPicPr>
            <a:picLocks noChangeAspect="1"/>
          </p:cNvPicPr>
          <p:nvPr/>
        </p:nvPicPr>
        <p:blipFill>
          <a:blip r:embed="rId3"/>
          <a:stretch>
            <a:fillRect/>
          </a:stretch>
        </p:blipFill>
        <p:spPr>
          <a:xfrm>
            <a:off x="0" y="5472545"/>
            <a:ext cx="2750386" cy="1385455"/>
          </a:xfrm>
          <a:prstGeom prst="rect">
            <a:avLst/>
          </a:prstGeom>
        </p:spPr>
      </p:pic>
      <p:sp>
        <p:nvSpPr>
          <p:cNvPr id="10" name="Textfeld 9">
            <a:extLst>
              <a:ext uri="{FF2B5EF4-FFF2-40B4-BE49-F238E27FC236}">
                <a16:creationId xmlns:a16="http://schemas.microsoft.com/office/drawing/2014/main" id="{4B6C9BFA-93D8-9347-846D-923F34F13044}"/>
              </a:ext>
            </a:extLst>
          </p:cNvPr>
          <p:cNvSpPr txBox="1"/>
          <p:nvPr/>
        </p:nvSpPr>
        <p:spPr>
          <a:xfrm>
            <a:off x="0" y="6858000"/>
            <a:ext cx="12192000" cy="369332"/>
          </a:xfrm>
          <a:prstGeom prst="rect">
            <a:avLst/>
          </a:prstGeom>
          <a:noFill/>
        </p:spPr>
        <p:txBody>
          <a:bodyPr wrap="square" rtlCol="0">
            <a:spAutoFit/>
          </a:bodyPr>
          <a:lstStyle/>
          <a:p>
            <a:endParaRPr lang="de-DE" dirty="0"/>
          </a:p>
        </p:txBody>
      </p:sp>
      <p:pic>
        <p:nvPicPr>
          <p:cNvPr id="7" name="Grafik 6">
            <a:extLst>
              <a:ext uri="{FF2B5EF4-FFF2-40B4-BE49-F238E27FC236}">
                <a16:creationId xmlns:a16="http://schemas.microsoft.com/office/drawing/2014/main" id="{52065A9A-3E6F-6A5C-D7E7-1607835A5A57}"/>
              </a:ext>
            </a:extLst>
          </p:cNvPr>
          <p:cNvPicPr>
            <a:picLocks noChangeAspect="1"/>
          </p:cNvPicPr>
          <p:nvPr/>
        </p:nvPicPr>
        <p:blipFill>
          <a:blip r:embed="rId4"/>
          <a:stretch>
            <a:fillRect/>
          </a:stretch>
        </p:blipFill>
        <p:spPr>
          <a:xfrm>
            <a:off x="7754980" y="5930537"/>
            <a:ext cx="4437020" cy="927463"/>
          </a:xfrm>
          <a:prstGeom prst="rect">
            <a:avLst/>
          </a:prstGeom>
        </p:spPr>
      </p:pic>
      <p:pic>
        <p:nvPicPr>
          <p:cNvPr id="3" name="Grafik 2">
            <a:extLst>
              <a:ext uri="{FF2B5EF4-FFF2-40B4-BE49-F238E27FC236}">
                <a16:creationId xmlns:a16="http://schemas.microsoft.com/office/drawing/2014/main" id="{2933C646-F0AC-7106-5F54-A3E78C042E5F}"/>
              </a:ext>
            </a:extLst>
          </p:cNvPr>
          <p:cNvPicPr>
            <a:picLocks noChangeAspect="1"/>
          </p:cNvPicPr>
          <p:nvPr/>
        </p:nvPicPr>
        <p:blipFill rotWithShape="1">
          <a:blip r:embed="rId5"/>
          <a:srcRect l="12383" t="25835" r="14795" b="27663"/>
          <a:stretch/>
        </p:blipFill>
        <p:spPr>
          <a:xfrm>
            <a:off x="3226526" y="1553696"/>
            <a:ext cx="4950824" cy="3188721"/>
          </a:xfrm>
          <a:prstGeom prst="rect">
            <a:avLst/>
          </a:prstGeom>
        </p:spPr>
      </p:pic>
    </p:spTree>
    <p:extLst>
      <p:ext uri="{BB962C8B-B14F-4D97-AF65-F5344CB8AC3E}">
        <p14:creationId xmlns:p14="http://schemas.microsoft.com/office/powerpoint/2010/main" val="96960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4CB6C-E422-5D0C-49C9-DD30FF7B7F73}"/>
              </a:ext>
            </a:extLst>
          </p:cNvPr>
          <p:cNvSpPr>
            <a:spLocks noGrp="1"/>
          </p:cNvSpPr>
          <p:nvPr>
            <p:ph type="title"/>
          </p:nvPr>
        </p:nvSpPr>
        <p:spPr/>
        <p:txBody>
          <a:bodyPr/>
          <a:lstStyle/>
          <a:p>
            <a:r>
              <a:rPr lang="de-DE" b="1" dirty="0"/>
              <a:t>Europäischer Grüner Deal – </a:t>
            </a:r>
            <a:r>
              <a:rPr lang="de-DE" sz="2800" b="1" dirty="0" err="1"/>
              <a:t>going</a:t>
            </a:r>
            <a:r>
              <a:rPr lang="de-DE" sz="2800" b="1" dirty="0"/>
              <a:t> </a:t>
            </a:r>
            <a:r>
              <a:rPr lang="de-DE" sz="2800" b="1" dirty="0" err="1"/>
              <a:t>local</a:t>
            </a:r>
            <a:r>
              <a:rPr lang="de-DE" sz="2800" b="1" dirty="0"/>
              <a:t> </a:t>
            </a:r>
            <a:endParaRPr lang="de-DE" b="1" dirty="0"/>
          </a:p>
        </p:txBody>
      </p:sp>
      <p:sp>
        <p:nvSpPr>
          <p:cNvPr id="3" name="Inhaltsplatzhalter 2">
            <a:extLst>
              <a:ext uri="{FF2B5EF4-FFF2-40B4-BE49-F238E27FC236}">
                <a16:creationId xmlns:a16="http://schemas.microsoft.com/office/drawing/2014/main" id="{070AD898-875D-9947-05E6-3D155E3C9E62}"/>
              </a:ext>
            </a:extLst>
          </p:cNvPr>
          <p:cNvSpPr>
            <a:spLocks noGrp="1"/>
          </p:cNvSpPr>
          <p:nvPr>
            <p:ph idx="1"/>
          </p:nvPr>
        </p:nvSpPr>
        <p:spPr>
          <a:xfrm>
            <a:off x="5928575" y="2227135"/>
            <a:ext cx="4481848" cy="3581400"/>
          </a:xfrm>
        </p:spPr>
        <p:txBody>
          <a:bodyPr>
            <a:normAutofit fontScale="92500" lnSpcReduction="10000"/>
          </a:bodyPr>
          <a:lstStyle/>
          <a:p>
            <a:pPr marL="0" indent="0">
              <a:buNone/>
            </a:pPr>
            <a:r>
              <a:rPr lang="de-DE" dirty="0"/>
              <a:t>Die EU hat sich zum Ziel gesetzt, dass Städte und Regionen im Zentrum des Europäischen Green Deals stehen</a:t>
            </a:r>
            <a:r>
              <a:rPr lang="de-DE" baseline="0" dirty="0">
                <a:sym typeface="Wingdings"/>
              </a:rPr>
              <a:t>. </a:t>
            </a:r>
          </a:p>
          <a:p>
            <a:pPr marL="0" indent="0">
              <a:buNone/>
            </a:pPr>
            <a:endParaRPr lang="de-DE" baseline="0" dirty="0">
              <a:sym typeface="Wingdings"/>
            </a:endParaRPr>
          </a:p>
          <a:p>
            <a:pPr>
              <a:buFont typeface="Wingdings" pitchFamily="2" charset="2"/>
              <a:buChar char="Ø"/>
            </a:pPr>
            <a:r>
              <a:rPr lang="de-DE" baseline="0" dirty="0">
                <a:sym typeface="Wingdings"/>
              </a:rPr>
              <a:t>Das bedeutet, dass die Ziele des Europäischen Green Deals vor Ort in den Regionen umgesetzt und mit Leben gefüllt </a:t>
            </a:r>
            <a:r>
              <a:rPr lang="de-DE" dirty="0">
                <a:sym typeface="Wingdings"/>
              </a:rPr>
              <a:t>werden sollen. </a:t>
            </a:r>
            <a:endParaRPr lang="de-DE" dirty="0"/>
          </a:p>
          <a:p>
            <a:pPr marL="0" indent="0">
              <a:buNone/>
            </a:pPr>
            <a:endParaRPr lang="de-DE" sz="1700" dirty="0">
              <a:highlight>
                <a:srgbClr val="FFFF00"/>
              </a:highlight>
            </a:endParaRPr>
          </a:p>
        </p:txBody>
      </p:sp>
      <p:pic>
        <p:nvPicPr>
          <p:cNvPr id="4098" name="Picture 2" descr="Europäischer Ausschuss der Regionen">
            <a:extLst>
              <a:ext uri="{FF2B5EF4-FFF2-40B4-BE49-F238E27FC236}">
                <a16:creationId xmlns:a16="http://schemas.microsoft.com/office/drawing/2014/main" id="{C5A796C3-3528-AD44-95D6-E9D2190B7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3" y="1750722"/>
            <a:ext cx="3573083" cy="282689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48540E3-86BC-6658-96E0-762D4085A8B9}"/>
              </a:ext>
            </a:extLst>
          </p:cNvPr>
          <p:cNvSpPr txBox="1"/>
          <p:nvPr/>
        </p:nvSpPr>
        <p:spPr>
          <a:xfrm>
            <a:off x="1371599" y="4786848"/>
            <a:ext cx="2082430" cy="369332"/>
          </a:xfrm>
          <a:prstGeom prst="rect">
            <a:avLst/>
          </a:prstGeom>
          <a:noFill/>
        </p:spPr>
        <p:txBody>
          <a:bodyPr wrap="none" rtlCol="0">
            <a:spAutoFit/>
          </a:bodyPr>
          <a:lstStyle/>
          <a:p>
            <a:r>
              <a:rPr lang="de-DE" i="1" dirty="0"/>
              <a:t>„Europa von unten“</a:t>
            </a:r>
          </a:p>
        </p:txBody>
      </p:sp>
      <p:pic>
        <p:nvPicPr>
          <p:cNvPr id="8" name="Grafik 7" descr="Ein Bild, das Text enthält.&#10;&#10;Automatisch generierte Beschreibung">
            <a:extLst>
              <a:ext uri="{FF2B5EF4-FFF2-40B4-BE49-F238E27FC236}">
                <a16:creationId xmlns:a16="http://schemas.microsoft.com/office/drawing/2014/main" id="{601CA671-DB6F-1806-DAED-D9E96B6C7D42}"/>
              </a:ext>
            </a:extLst>
          </p:cNvPr>
          <p:cNvPicPr>
            <a:picLocks noChangeAspect="1"/>
          </p:cNvPicPr>
          <p:nvPr/>
        </p:nvPicPr>
        <p:blipFill>
          <a:blip r:embed="rId4"/>
          <a:stretch>
            <a:fillRect/>
          </a:stretch>
        </p:blipFill>
        <p:spPr>
          <a:xfrm>
            <a:off x="0" y="5808535"/>
            <a:ext cx="2123048" cy="1069446"/>
          </a:xfrm>
          <a:prstGeom prst="rect">
            <a:avLst/>
          </a:prstGeom>
        </p:spPr>
      </p:pic>
      <p:pic>
        <p:nvPicPr>
          <p:cNvPr id="6" name="Grafik 5">
            <a:extLst>
              <a:ext uri="{FF2B5EF4-FFF2-40B4-BE49-F238E27FC236}">
                <a16:creationId xmlns:a16="http://schemas.microsoft.com/office/drawing/2014/main" id="{785769B8-68BD-743F-B87D-8BD4A2E6534C}"/>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7" name="Grafik 6">
            <a:extLst>
              <a:ext uri="{FF2B5EF4-FFF2-40B4-BE49-F238E27FC236}">
                <a16:creationId xmlns:a16="http://schemas.microsoft.com/office/drawing/2014/main" id="{5215CC36-CB33-2BE7-8F8B-70E1830BE395}"/>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48837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BCC56-E862-BCC0-3DED-00A67BCFBBE4}"/>
              </a:ext>
            </a:extLst>
          </p:cNvPr>
          <p:cNvSpPr>
            <a:spLocks noGrp="1"/>
          </p:cNvSpPr>
          <p:nvPr>
            <p:ph type="title"/>
          </p:nvPr>
        </p:nvSpPr>
        <p:spPr>
          <a:xfrm>
            <a:off x="869771" y="2964906"/>
            <a:ext cx="9995079" cy="1485900"/>
          </a:xfrm>
        </p:spPr>
        <p:txBody>
          <a:bodyPr/>
          <a:lstStyle/>
          <a:p>
            <a:r>
              <a:rPr lang="de-DE" b="1" dirty="0"/>
              <a:t>Gruppenpuzzle Europäischer Grüner Deal</a:t>
            </a:r>
          </a:p>
        </p:txBody>
      </p:sp>
      <p:pic>
        <p:nvPicPr>
          <p:cNvPr id="6" name="Grafik 5" descr="Ein Bild, das Text enthält.&#10;&#10;Automatisch generierte Beschreibung">
            <a:extLst>
              <a:ext uri="{FF2B5EF4-FFF2-40B4-BE49-F238E27FC236}">
                <a16:creationId xmlns:a16="http://schemas.microsoft.com/office/drawing/2014/main" id="{1D03638D-3AF5-6C86-0238-D9466A021A2B}"/>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C0F5C32-F7D0-E250-9217-D16D1B3EC934}"/>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42065642-8DE4-F06B-7257-A5BE868861AE}"/>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12409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D795E-FD15-1B43-C97E-EAD89E13CFFE}"/>
              </a:ext>
            </a:extLst>
          </p:cNvPr>
          <p:cNvSpPr>
            <a:spLocks noGrp="1"/>
          </p:cNvSpPr>
          <p:nvPr>
            <p:ph type="title"/>
          </p:nvPr>
        </p:nvSpPr>
        <p:spPr>
          <a:xfrm>
            <a:off x="1327698" y="209281"/>
            <a:ext cx="9601200" cy="1485900"/>
          </a:xfrm>
        </p:spPr>
        <p:txBody>
          <a:bodyPr/>
          <a:lstStyle/>
          <a:p>
            <a:r>
              <a:rPr lang="de-DE" b="1" dirty="0"/>
              <a:t>Europäischer Grüner Deal -  </a:t>
            </a:r>
            <a:r>
              <a:rPr lang="de-DE" sz="2800" b="1" dirty="0"/>
              <a:t>Ziele</a:t>
            </a:r>
            <a:endParaRPr lang="de-DE" b="1" dirty="0"/>
          </a:p>
        </p:txBody>
      </p:sp>
      <p:pic>
        <p:nvPicPr>
          <p:cNvPr id="5" name="Inhaltsplatzhalter 4">
            <a:extLst>
              <a:ext uri="{FF2B5EF4-FFF2-40B4-BE49-F238E27FC236}">
                <a16:creationId xmlns:a16="http://schemas.microsoft.com/office/drawing/2014/main" id="{2DACF3E6-A4A5-158A-BA9F-A0668E0ED973}"/>
              </a:ext>
            </a:extLst>
          </p:cNvPr>
          <p:cNvPicPr>
            <a:picLocks noGrp="1" noChangeAspect="1"/>
          </p:cNvPicPr>
          <p:nvPr>
            <p:ph idx="1"/>
          </p:nvPr>
        </p:nvPicPr>
        <p:blipFill>
          <a:blip r:embed="rId3"/>
          <a:stretch>
            <a:fillRect/>
          </a:stretch>
        </p:blipFill>
        <p:spPr>
          <a:xfrm>
            <a:off x="1263102" y="1151384"/>
            <a:ext cx="7610442" cy="5109484"/>
          </a:xfrm>
          <a:ln>
            <a:solidFill>
              <a:schemeClr val="tx1"/>
            </a:solidFill>
          </a:ln>
        </p:spPr>
      </p:pic>
      <p:sp>
        <p:nvSpPr>
          <p:cNvPr id="6" name="Textfeld 5">
            <a:extLst>
              <a:ext uri="{FF2B5EF4-FFF2-40B4-BE49-F238E27FC236}">
                <a16:creationId xmlns:a16="http://schemas.microsoft.com/office/drawing/2014/main" id="{1F571564-2465-1EA8-F244-E01675804CF0}"/>
              </a:ext>
            </a:extLst>
          </p:cNvPr>
          <p:cNvSpPr txBox="1"/>
          <p:nvPr/>
        </p:nvSpPr>
        <p:spPr>
          <a:xfrm>
            <a:off x="7495202" y="6288361"/>
            <a:ext cx="1505540" cy="215444"/>
          </a:xfrm>
          <a:prstGeom prst="rect">
            <a:avLst/>
          </a:prstGeom>
          <a:noFill/>
        </p:spPr>
        <p:txBody>
          <a:bodyPr wrap="none" rtlCol="0">
            <a:spAutoFit/>
          </a:bodyPr>
          <a:lstStyle/>
          <a:p>
            <a:r>
              <a:rPr lang="de-DE" sz="800" dirty="0"/>
              <a:t>Bildquelle: Europäische Union </a:t>
            </a:r>
          </a:p>
        </p:txBody>
      </p:sp>
      <p:pic>
        <p:nvPicPr>
          <p:cNvPr id="9" name="Grafik 8" descr="Ein Bild, das Text enthält.&#10;&#10;Automatisch generierte Beschreibung">
            <a:extLst>
              <a:ext uri="{FF2B5EF4-FFF2-40B4-BE49-F238E27FC236}">
                <a16:creationId xmlns:a16="http://schemas.microsoft.com/office/drawing/2014/main" id="{48BC981F-5D90-FC84-4B69-57F916A48345}"/>
              </a:ext>
            </a:extLst>
          </p:cNvPr>
          <p:cNvPicPr>
            <a:picLocks noChangeAspect="1"/>
          </p:cNvPicPr>
          <p:nvPr/>
        </p:nvPicPr>
        <p:blipFill>
          <a:blip r:embed="rId4"/>
          <a:stretch>
            <a:fillRect/>
          </a:stretch>
        </p:blipFill>
        <p:spPr>
          <a:xfrm>
            <a:off x="0" y="6241717"/>
            <a:ext cx="1263102" cy="636264"/>
          </a:xfrm>
          <a:prstGeom prst="rect">
            <a:avLst/>
          </a:prstGeom>
        </p:spPr>
      </p:pic>
      <p:pic>
        <p:nvPicPr>
          <p:cNvPr id="4" name="Grafik 3">
            <a:extLst>
              <a:ext uri="{FF2B5EF4-FFF2-40B4-BE49-F238E27FC236}">
                <a16:creationId xmlns:a16="http://schemas.microsoft.com/office/drawing/2014/main" id="{D90CA443-1020-73F3-F09E-5C0FC4E64040}"/>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7" name="Grafik 6">
            <a:extLst>
              <a:ext uri="{FF2B5EF4-FFF2-40B4-BE49-F238E27FC236}">
                <a16:creationId xmlns:a16="http://schemas.microsoft.com/office/drawing/2014/main" id="{3529D523-51BA-7E72-F40F-3EC89ADB0E6E}"/>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9090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E74C8-3865-4DDA-BB36-CFE5BB6A4B7E}"/>
              </a:ext>
            </a:extLst>
          </p:cNvPr>
          <p:cNvSpPr>
            <a:spLocks noGrp="1"/>
          </p:cNvSpPr>
          <p:nvPr>
            <p:ph type="title"/>
          </p:nvPr>
        </p:nvSpPr>
        <p:spPr>
          <a:xfrm>
            <a:off x="348226" y="136188"/>
            <a:ext cx="5879153" cy="1060817"/>
          </a:xfrm>
        </p:spPr>
        <p:txBody>
          <a:bodyPr anchor="b">
            <a:normAutofit/>
          </a:bodyPr>
          <a:lstStyle/>
          <a:p>
            <a:r>
              <a:rPr lang="de-DE" b="1" dirty="0"/>
              <a:t>Ablauf - Gruppenpuzzle</a:t>
            </a:r>
          </a:p>
        </p:txBody>
      </p:sp>
      <p:pic>
        <p:nvPicPr>
          <p:cNvPr id="8" name="Inhaltsplatzhalter 7">
            <a:extLst>
              <a:ext uri="{FF2B5EF4-FFF2-40B4-BE49-F238E27FC236}">
                <a16:creationId xmlns:a16="http://schemas.microsoft.com/office/drawing/2014/main" id="{CBA4D3B7-8303-ABBA-51B0-1658F246DE99}"/>
              </a:ext>
            </a:extLst>
          </p:cNvPr>
          <p:cNvPicPr>
            <a:picLocks noGrp="1" noChangeAspect="1"/>
          </p:cNvPicPr>
          <p:nvPr>
            <p:ph idx="1"/>
          </p:nvPr>
        </p:nvPicPr>
        <p:blipFill>
          <a:blip r:embed="rId3"/>
          <a:stretch>
            <a:fillRect/>
          </a:stretch>
        </p:blipFill>
        <p:spPr>
          <a:xfrm>
            <a:off x="1845733" y="1206371"/>
            <a:ext cx="7450408" cy="5242475"/>
          </a:xfrm>
        </p:spPr>
      </p:pic>
      <p:pic>
        <p:nvPicPr>
          <p:cNvPr id="9" name="Grafik 8" descr="Ein Bild, das Text enthält.&#10;&#10;Automatisch generierte Beschreibung">
            <a:extLst>
              <a:ext uri="{FF2B5EF4-FFF2-40B4-BE49-F238E27FC236}">
                <a16:creationId xmlns:a16="http://schemas.microsoft.com/office/drawing/2014/main" id="{D1D2439C-4A4C-3469-C73F-3A0667E27F7B}"/>
              </a:ext>
            </a:extLst>
          </p:cNvPr>
          <p:cNvPicPr>
            <a:picLocks noChangeAspect="1"/>
          </p:cNvPicPr>
          <p:nvPr/>
        </p:nvPicPr>
        <p:blipFill>
          <a:blip r:embed="rId4"/>
          <a:stretch>
            <a:fillRect/>
          </a:stretch>
        </p:blipFill>
        <p:spPr>
          <a:xfrm>
            <a:off x="0" y="5808535"/>
            <a:ext cx="2123048" cy="1069446"/>
          </a:xfrm>
          <a:prstGeom prst="rect">
            <a:avLst/>
          </a:prstGeom>
        </p:spPr>
      </p:pic>
      <p:pic>
        <p:nvPicPr>
          <p:cNvPr id="6" name="Grafik 5">
            <a:extLst>
              <a:ext uri="{FF2B5EF4-FFF2-40B4-BE49-F238E27FC236}">
                <a16:creationId xmlns:a16="http://schemas.microsoft.com/office/drawing/2014/main" id="{0FCCB69C-6B5B-5DC5-E9E2-89CD3870F479}"/>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F6C0E6A5-378F-5EAA-EC0D-207116C7F520}"/>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09053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753" y="627434"/>
            <a:ext cx="9601200" cy="853128"/>
          </a:xfrm>
        </p:spPr>
        <p:txBody>
          <a:bodyPr/>
          <a:lstStyle/>
          <a:p>
            <a:r>
              <a:rPr lang="de-DE" b="1" dirty="0"/>
              <a:t>Expert*innengruppen</a:t>
            </a:r>
          </a:p>
        </p:txBody>
      </p:sp>
      <p:sp>
        <p:nvSpPr>
          <p:cNvPr id="3" name="Inhaltsplatzhalter 2"/>
          <p:cNvSpPr>
            <a:spLocks noGrp="1"/>
          </p:cNvSpPr>
          <p:nvPr>
            <p:ph idx="1"/>
          </p:nvPr>
        </p:nvSpPr>
        <p:spPr>
          <a:xfrm>
            <a:off x="651753" y="1454051"/>
            <a:ext cx="10228200" cy="4626953"/>
          </a:xfrm>
        </p:spPr>
        <p:txBody>
          <a:bodyPr>
            <a:normAutofit/>
          </a:bodyPr>
          <a:lstStyle/>
          <a:p>
            <a:pPr marL="0" indent="0">
              <a:buNone/>
            </a:pPr>
            <a:r>
              <a:rPr lang="de-DE" sz="2400" b="1" u="sng" dirty="0"/>
              <a:t>Überblick:</a:t>
            </a:r>
          </a:p>
          <a:p>
            <a:r>
              <a:rPr lang="de-DE" sz="2400" dirty="0"/>
              <a:t>Was ist euer Thema? </a:t>
            </a:r>
          </a:p>
          <a:p>
            <a:r>
              <a:rPr lang="de-DE" sz="2400" dirty="0"/>
              <a:t>Welche Ziele gibt es für euer Thema?</a:t>
            </a:r>
            <a:endParaRPr lang="de-DE" sz="2400" dirty="0">
              <a:highlight>
                <a:srgbClr val="FFFF00"/>
              </a:highlight>
            </a:endParaRPr>
          </a:p>
          <a:p>
            <a:r>
              <a:rPr lang="de-DE" sz="2400" dirty="0"/>
              <a:t>Wie sollen diese Ziele umgesetzt werden? Fallen euch noch andere Möglichkeiten zur Umsetzung ein? </a:t>
            </a:r>
          </a:p>
          <a:p>
            <a:pPr marL="0" indent="0">
              <a:buNone/>
            </a:pPr>
            <a:endParaRPr lang="de-DE" sz="2400" b="1" dirty="0"/>
          </a:p>
          <a:p>
            <a:pPr marL="0" indent="0">
              <a:buNone/>
            </a:pPr>
            <a:r>
              <a:rPr lang="de-DE" sz="2400" b="1" u="sng" dirty="0"/>
              <a:t>Zusammenhang: </a:t>
            </a:r>
          </a:p>
          <a:p>
            <a:pPr>
              <a:buFont typeface="Wingdings" pitchFamily="2" charset="2"/>
              <a:buChar char="§"/>
            </a:pPr>
            <a:r>
              <a:rPr lang="de-DE" sz="2400" dirty="0"/>
              <a:t>Denkt an </a:t>
            </a:r>
            <a:r>
              <a:rPr lang="de-DE" sz="2400" i="1" dirty="0"/>
              <a:t>„Green Deal – </a:t>
            </a:r>
            <a:r>
              <a:rPr lang="de-DE" sz="2400" i="1" dirty="0" err="1"/>
              <a:t>going</a:t>
            </a:r>
            <a:r>
              <a:rPr lang="de-DE" sz="2400" i="1" dirty="0"/>
              <a:t> </a:t>
            </a:r>
            <a:r>
              <a:rPr lang="de-DE" sz="2400" i="1" dirty="0" err="1"/>
              <a:t>local</a:t>
            </a:r>
            <a:r>
              <a:rPr lang="de-DE" sz="2400" i="1" dirty="0"/>
              <a:t>“ </a:t>
            </a:r>
            <a:r>
              <a:rPr lang="de-DE" sz="2400" dirty="0"/>
              <a:t>– Welche Rolle spielen Städte und Regionen bei der Umsetzung der Ziele eures Themas?</a:t>
            </a:r>
          </a:p>
          <a:p>
            <a:pPr marL="0" indent="0">
              <a:buNone/>
            </a:pPr>
            <a:r>
              <a:rPr lang="de-DE" sz="1700" dirty="0">
                <a:solidFill>
                  <a:schemeClr val="accent4"/>
                </a:solidFill>
              </a:rPr>
              <a:t>Wichtig: Schreibt eure Ergebnisse auf! </a:t>
            </a:r>
            <a:r>
              <a:rPr lang="de-DE" sz="1700" i="1" dirty="0">
                <a:solidFill>
                  <a:schemeClr val="accent4"/>
                </a:solidFill>
              </a:rPr>
              <a:t>Ihr sollt eure Ergebnisse gleich den Personen in den anderen Gruppen vorstellen.</a:t>
            </a:r>
          </a:p>
          <a:p>
            <a:endParaRPr lang="de-DE" sz="2800" i="1" dirty="0"/>
          </a:p>
          <a:p>
            <a:endParaRPr lang="de-DE" dirty="0"/>
          </a:p>
        </p:txBody>
      </p:sp>
      <p:pic>
        <p:nvPicPr>
          <p:cNvPr id="9" name="Grafik 8" descr="Ein Bild, das Text enthält.&#10;&#10;Automatisch generierte Beschreibung">
            <a:extLst>
              <a:ext uri="{FF2B5EF4-FFF2-40B4-BE49-F238E27FC236}">
                <a16:creationId xmlns:a16="http://schemas.microsoft.com/office/drawing/2014/main" id="{451BC0BA-B5E1-C9EF-EDEA-7BE4059E8995}"/>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2E3076E-E6A3-EEE2-275B-18EE214FE837}"/>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F95AED07-8268-8ADA-BA64-9C9959BE6FD7}"/>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10143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4128" y="692733"/>
            <a:ext cx="9601200" cy="877555"/>
          </a:xfrm>
        </p:spPr>
        <p:txBody>
          <a:bodyPr/>
          <a:lstStyle/>
          <a:p>
            <a:r>
              <a:rPr lang="de-DE" b="1" dirty="0"/>
              <a:t>Stammgruppen</a:t>
            </a:r>
          </a:p>
        </p:txBody>
      </p:sp>
      <p:sp>
        <p:nvSpPr>
          <p:cNvPr id="3" name="Inhaltsplatzhalter 2"/>
          <p:cNvSpPr>
            <a:spLocks noGrp="1"/>
          </p:cNvSpPr>
          <p:nvPr>
            <p:ph idx="1"/>
          </p:nvPr>
        </p:nvSpPr>
        <p:spPr>
          <a:xfrm>
            <a:off x="1002283" y="1566609"/>
            <a:ext cx="10447985" cy="4797955"/>
          </a:xfrm>
        </p:spPr>
        <p:txBody>
          <a:bodyPr>
            <a:normAutofit/>
          </a:bodyPr>
          <a:lstStyle/>
          <a:p>
            <a:pPr marL="0" indent="0">
              <a:buNone/>
            </a:pPr>
            <a:r>
              <a:rPr lang="de-DE" sz="2400" b="1" u="sng" dirty="0"/>
              <a:t>Überblick:</a:t>
            </a:r>
          </a:p>
          <a:p>
            <a:r>
              <a:rPr lang="de-DE" sz="2400" dirty="0"/>
              <a:t>Präsentiert euch gegenseitig eure Ergebnisse! </a:t>
            </a:r>
          </a:p>
          <a:p>
            <a:pPr marL="0" indent="0">
              <a:buNone/>
            </a:pPr>
            <a:r>
              <a:rPr lang="de-DE" sz="2400" i="1" dirty="0"/>
              <a:t>(Überblick zum Thema, Ziele, Ideen zur Umsetzung, Rolle von Städten und Regionen)</a:t>
            </a:r>
          </a:p>
          <a:p>
            <a:pPr marL="0" indent="0">
              <a:buNone/>
            </a:pPr>
            <a:endParaRPr lang="de-DE" sz="2400" b="1" u="sng" dirty="0"/>
          </a:p>
          <a:p>
            <a:pPr marL="0" indent="0">
              <a:buNone/>
            </a:pPr>
            <a:r>
              <a:rPr lang="de-DE" sz="2400" b="1" u="sng" dirty="0"/>
              <a:t>Zusammenhang:</a:t>
            </a:r>
          </a:p>
          <a:p>
            <a:r>
              <a:rPr lang="de-DE" sz="2400" dirty="0"/>
              <a:t>Welche Chancen und Schwierigkeiten seht ihr in der Umsetzung?</a:t>
            </a:r>
          </a:p>
          <a:p>
            <a:pPr marL="0" indent="0">
              <a:buNone/>
            </a:pPr>
            <a:br>
              <a:rPr lang="de-DE" sz="2600" dirty="0"/>
            </a:br>
            <a:r>
              <a:rPr lang="de-DE" sz="1600" i="1" dirty="0">
                <a:solidFill>
                  <a:schemeClr val="accent4"/>
                </a:solidFill>
              </a:rPr>
              <a:t>Wichtig: Schreibt eure Ergebnisse auf! Wir besprechen sie in Kürze im Plenum.</a:t>
            </a:r>
          </a:p>
          <a:p>
            <a:endParaRPr lang="de-DE" dirty="0"/>
          </a:p>
        </p:txBody>
      </p:sp>
      <p:pic>
        <p:nvPicPr>
          <p:cNvPr id="9" name="Grafik 8" descr="Ein Bild, das Text enthält.&#10;&#10;Automatisch generierte Beschreibung">
            <a:extLst>
              <a:ext uri="{FF2B5EF4-FFF2-40B4-BE49-F238E27FC236}">
                <a16:creationId xmlns:a16="http://schemas.microsoft.com/office/drawing/2014/main" id="{7F565F83-41B9-AEE5-C9C7-DAB4BAAA9FAB}"/>
              </a:ext>
            </a:extLst>
          </p:cNvPr>
          <p:cNvPicPr>
            <a:picLocks noChangeAspect="1"/>
          </p:cNvPicPr>
          <p:nvPr/>
        </p:nvPicPr>
        <p:blipFill>
          <a:blip r:embed="rId3"/>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F5F3A001-BA60-3416-C26B-39FDA3CD138B}"/>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0A192EC0-6285-C965-9191-4846F5139D52}"/>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34992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DB519-6287-8254-8733-C6AE9C47C43A}"/>
              </a:ext>
            </a:extLst>
          </p:cNvPr>
          <p:cNvSpPr>
            <a:spLocks noGrp="1"/>
          </p:cNvSpPr>
          <p:nvPr>
            <p:ph type="title"/>
          </p:nvPr>
        </p:nvSpPr>
        <p:spPr/>
        <p:txBody>
          <a:bodyPr/>
          <a:lstStyle/>
          <a:p>
            <a:r>
              <a:rPr lang="de-DE" b="1" dirty="0"/>
              <a:t>Besprechung Schwierigkeiten</a:t>
            </a:r>
          </a:p>
        </p:txBody>
      </p:sp>
      <p:pic>
        <p:nvPicPr>
          <p:cNvPr id="4" name="Inhaltsplatzhalter 3" descr="Besprechung">
            <a:extLst>
              <a:ext uri="{FF2B5EF4-FFF2-40B4-BE49-F238E27FC236}">
                <a16:creationId xmlns:a16="http://schemas.microsoft.com/office/drawing/2014/main" id="{208A0C54-7BDC-FB56-FF31-BEA45C97BB0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26536" y="854835"/>
            <a:ext cx="5640946" cy="5640946"/>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936799F1-00DD-8431-CE69-2F97B4C31F92}"/>
              </a:ext>
            </a:extLst>
          </p:cNvPr>
          <p:cNvPicPr>
            <a:picLocks noChangeAspect="1"/>
          </p:cNvPicPr>
          <p:nvPr/>
        </p:nvPicPr>
        <p:blipFill>
          <a:blip r:embed="rId4"/>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927465A8-B392-C104-6A7C-88CB5FC9B363}"/>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ABC34A8E-8BBA-2A00-7AFA-8281F0FC6591}"/>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79953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36049-A275-F741-27F9-7CCCCF529A45}"/>
              </a:ext>
            </a:extLst>
          </p:cNvPr>
          <p:cNvSpPr>
            <a:spLocks noGrp="1"/>
          </p:cNvSpPr>
          <p:nvPr>
            <p:ph type="title"/>
          </p:nvPr>
        </p:nvSpPr>
        <p:spPr/>
        <p:txBody>
          <a:bodyPr/>
          <a:lstStyle/>
          <a:p>
            <a:r>
              <a:rPr lang="de-DE" b="1" dirty="0"/>
              <a:t>Schwierigkeiten</a:t>
            </a:r>
          </a:p>
        </p:txBody>
      </p:sp>
      <p:sp>
        <p:nvSpPr>
          <p:cNvPr id="3" name="Inhaltsplatzhalter 2">
            <a:extLst>
              <a:ext uri="{FF2B5EF4-FFF2-40B4-BE49-F238E27FC236}">
                <a16:creationId xmlns:a16="http://schemas.microsoft.com/office/drawing/2014/main" id="{F4C46090-49D5-5277-F6EA-CC506153F0FE}"/>
              </a:ext>
            </a:extLst>
          </p:cNvPr>
          <p:cNvSpPr>
            <a:spLocks noGrp="1"/>
          </p:cNvSpPr>
          <p:nvPr>
            <p:ph idx="1"/>
          </p:nvPr>
        </p:nvSpPr>
        <p:spPr>
          <a:xfrm>
            <a:off x="1263650" y="1729819"/>
            <a:ext cx="9601200" cy="4078716"/>
          </a:xfrm>
        </p:spPr>
        <p:txBody>
          <a:bodyPr>
            <a:normAutofit fontScale="92500" lnSpcReduction="10000"/>
          </a:bodyPr>
          <a:lstStyle/>
          <a:p>
            <a:r>
              <a:rPr lang="de-DE" dirty="0">
                <a:solidFill>
                  <a:srgbClr val="FF0000"/>
                </a:solidFill>
              </a:rPr>
              <a:t>Wirtschaftswachstum und Nachhaltigkeitsziele </a:t>
            </a:r>
            <a:r>
              <a:rPr lang="de-DE" dirty="0"/>
              <a:t>– insbesondere Klimaneutralität – können sich widersprechen, wenn sie nicht zusammen gedacht werden.</a:t>
            </a:r>
          </a:p>
          <a:p>
            <a:r>
              <a:rPr lang="de-DE" dirty="0">
                <a:solidFill>
                  <a:srgbClr val="FF0000"/>
                </a:solidFill>
              </a:rPr>
              <a:t>Entscheidungen</a:t>
            </a:r>
            <a:r>
              <a:rPr lang="de-DE" dirty="0"/>
              <a:t>, die auf EU-Ebene getroffen werden, </a:t>
            </a:r>
            <a:r>
              <a:rPr lang="de-DE" dirty="0">
                <a:solidFill>
                  <a:srgbClr val="FF0000"/>
                </a:solidFill>
              </a:rPr>
              <a:t>müssen</a:t>
            </a:r>
            <a:r>
              <a:rPr lang="de-DE" dirty="0"/>
              <a:t> von Regionen, Städten und Kommunen </a:t>
            </a:r>
            <a:r>
              <a:rPr lang="de-DE" dirty="0">
                <a:solidFill>
                  <a:srgbClr val="FF0000"/>
                </a:solidFill>
              </a:rPr>
              <a:t>umgesetzt</a:t>
            </a:r>
            <a:r>
              <a:rPr lang="de-DE" dirty="0"/>
              <a:t> werden, die jeweils eigene Rahmenbedingungen haben. Entscheidungen auf EU-Ebene müssen also so gestaltet werden, dass sie individuell anpassbar sind.</a:t>
            </a:r>
          </a:p>
          <a:p>
            <a:r>
              <a:rPr lang="de-DE" dirty="0">
                <a:solidFill>
                  <a:srgbClr val="FF0000"/>
                </a:solidFill>
              </a:rPr>
              <a:t>Maßnahmen</a:t>
            </a:r>
            <a:r>
              <a:rPr lang="de-DE" dirty="0"/>
              <a:t>, die von Städten und Kommunen geplant und umgesetzt werden, müssen </a:t>
            </a:r>
            <a:r>
              <a:rPr lang="de-DE" dirty="0">
                <a:solidFill>
                  <a:srgbClr val="FF0000"/>
                </a:solidFill>
              </a:rPr>
              <a:t>Bürger*innen mitnehmen</a:t>
            </a:r>
            <a:r>
              <a:rPr lang="de-DE" dirty="0"/>
              <a:t>, da sonst die Unterstützung in der Bevölkerung für den grünen Wandel schwinden könnte.</a:t>
            </a:r>
          </a:p>
          <a:p>
            <a:endParaRPr lang="de-DE" dirty="0"/>
          </a:p>
        </p:txBody>
      </p:sp>
      <p:pic>
        <p:nvPicPr>
          <p:cNvPr id="6" name="Grafik 5" descr="Ein Bild, das Text enthält.&#10;&#10;Automatisch generierte Beschreibung">
            <a:extLst>
              <a:ext uri="{FF2B5EF4-FFF2-40B4-BE49-F238E27FC236}">
                <a16:creationId xmlns:a16="http://schemas.microsoft.com/office/drawing/2014/main" id="{61967C70-3B7F-0081-2E01-B2E9E5A0F083}"/>
              </a:ext>
            </a:extLst>
          </p:cNvPr>
          <p:cNvPicPr>
            <a:picLocks noChangeAspect="1"/>
          </p:cNvPicPr>
          <p:nvPr/>
        </p:nvPicPr>
        <p:blipFill>
          <a:blip r:embed="rId3"/>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7E6536E4-3149-A839-EBED-DB0F31509E0B}"/>
              </a:ext>
            </a:extLst>
          </p:cNvPr>
          <p:cNvPicPr>
            <a:picLocks noChangeAspect="1"/>
          </p:cNvPicPr>
          <p:nvPr/>
        </p:nvPicPr>
        <p:blipFill>
          <a:blip r:embed="rId4"/>
          <a:stretch>
            <a:fillRect/>
          </a:stretch>
        </p:blipFill>
        <p:spPr>
          <a:xfrm>
            <a:off x="9266129" y="6186690"/>
            <a:ext cx="2878791" cy="603956"/>
          </a:xfrm>
          <a:prstGeom prst="rect">
            <a:avLst/>
          </a:prstGeom>
        </p:spPr>
      </p:pic>
      <p:pic>
        <p:nvPicPr>
          <p:cNvPr id="4" name="Grafik 3">
            <a:extLst>
              <a:ext uri="{FF2B5EF4-FFF2-40B4-BE49-F238E27FC236}">
                <a16:creationId xmlns:a16="http://schemas.microsoft.com/office/drawing/2014/main" id="{C3DE2F7A-2AC9-4C75-330A-79B4725E54FD}"/>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97713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DB519-6287-8254-8733-C6AE9C47C43A}"/>
              </a:ext>
            </a:extLst>
          </p:cNvPr>
          <p:cNvSpPr>
            <a:spLocks noGrp="1"/>
          </p:cNvSpPr>
          <p:nvPr>
            <p:ph type="title"/>
          </p:nvPr>
        </p:nvSpPr>
        <p:spPr/>
        <p:txBody>
          <a:bodyPr/>
          <a:lstStyle/>
          <a:p>
            <a:r>
              <a:rPr lang="de-DE" b="1" dirty="0"/>
              <a:t>Besprechung Chancen</a:t>
            </a:r>
          </a:p>
        </p:txBody>
      </p:sp>
      <p:pic>
        <p:nvPicPr>
          <p:cNvPr id="4" name="Inhaltsplatzhalter 3" descr="Besprechung">
            <a:extLst>
              <a:ext uri="{FF2B5EF4-FFF2-40B4-BE49-F238E27FC236}">
                <a16:creationId xmlns:a16="http://schemas.microsoft.com/office/drawing/2014/main" id="{208A0C54-7BDC-FB56-FF31-BEA45C97BB0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26536" y="854835"/>
            <a:ext cx="5640946" cy="5640946"/>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936799F1-00DD-8431-CE69-2F97B4C31F92}"/>
              </a:ext>
            </a:extLst>
          </p:cNvPr>
          <p:cNvPicPr>
            <a:picLocks noChangeAspect="1"/>
          </p:cNvPicPr>
          <p:nvPr/>
        </p:nvPicPr>
        <p:blipFill>
          <a:blip r:embed="rId4"/>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927465A8-B392-C104-6A7C-88CB5FC9B363}"/>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9" name="Grafik 8">
            <a:extLst>
              <a:ext uri="{FF2B5EF4-FFF2-40B4-BE49-F238E27FC236}">
                <a16:creationId xmlns:a16="http://schemas.microsoft.com/office/drawing/2014/main" id="{276A3BEE-17A9-1CCC-88D5-2F5CAC385D29}"/>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45293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39C7-4BE3-6BED-BE99-BD4D01F77C8B}"/>
              </a:ext>
            </a:extLst>
          </p:cNvPr>
          <p:cNvSpPr>
            <a:spLocks noGrp="1"/>
          </p:cNvSpPr>
          <p:nvPr>
            <p:ph type="title"/>
          </p:nvPr>
        </p:nvSpPr>
        <p:spPr>
          <a:xfrm>
            <a:off x="829031" y="306516"/>
            <a:ext cx="9601200" cy="1485900"/>
          </a:xfrm>
        </p:spPr>
        <p:txBody>
          <a:bodyPr/>
          <a:lstStyle/>
          <a:p>
            <a:r>
              <a:rPr lang="de-DE" b="1" dirty="0"/>
              <a:t>Chancen</a:t>
            </a:r>
          </a:p>
        </p:txBody>
      </p:sp>
      <p:sp>
        <p:nvSpPr>
          <p:cNvPr id="3" name="Inhaltsplatzhalter 2">
            <a:extLst>
              <a:ext uri="{FF2B5EF4-FFF2-40B4-BE49-F238E27FC236}">
                <a16:creationId xmlns:a16="http://schemas.microsoft.com/office/drawing/2014/main" id="{D49F8FD5-54E9-5658-7FBE-D1336942F48C}"/>
              </a:ext>
            </a:extLst>
          </p:cNvPr>
          <p:cNvSpPr>
            <a:spLocks noGrp="1"/>
          </p:cNvSpPr>
          <p:nvPr>
            <p:ph idx="1"/>
          </p:nvPr>
        </p:nvSpPr>
        <p:spPr>
          <a:xfrm>
            <a:off x="1135930" y="1917155"/>
            <a:ext cx="9601200" cy="3891379"/>
          </a:xfrm>
        </p:spPr>
        <p:txBody>
          <a:bodyPr>
            <a:normAutofit/>
          </a:bodyPr>
          <a:lstStyle/>
          <a:p>
            <a:r>
              <a:rPr lang="de-DE" sz="2400" dirty="0"/>
              <a:t>Durch ein </a:t>
            </a:r>
            <a:r>
              <a:rPr lang="de-DE" sz="2400" dirty="0">
                <a:solidFill>
                  <a:srgbClr val="FF0000"/>
                </a:solidFill>
              </a:rPr>
              <a:t>Zusammendenken der Themenbereiche </a:t>
            </a:r>
            <a:r>
              <a:rPr lang="de-DE" sz="2400" dirty="0"/>
              <a:t>Wirtschaft, Klimaneutralität und Menschen/Regionen kann die EU schnell einen grünen Wandel erreichen.</a:t>
            </a:r>
          </a:p>
          <a:p>
            <a:r>
              <a:rPr lang="de-DE" sz="2400" dirty="0"/>
              <a:t>Dadurch kann sie eine </a:t>
            </a:r>
            <a:r>
              <a:rPr lang="de-DE" sz="2400" dirty="0">
                <a:solidFill>
                  <a:srgbClr val="FF0000"/>
                </a:solidFill>
              </a:rPr>
              <a:t>Vorreiterrolle beim Klimaschutz </a:t>
            </a:r>
            <a:r>
              <a:rPr lang="de-DE" sz="2400" dirty="0"/>
              <a:t>einnehmen, ihre Position in der internationalen Gemeinschaft stärken und als Beispiel für andere Staaten und Kontinente auftreten.</a:t>
            </a:r>
          </a:p>
          <a:p>
            <a:r>
              <a:rPr lang="de-DE" sz="2400" dirty="0"/>
              <a:t>Ein Ansatz im Klimaschutz, der viele verschiedene Themenbereiche mitdenkt, bietet das Potential, </a:t>
            </a:r>
            <a:r>
              <a:rPr lang="de-DE" sz="2400" dirty="0">
                <a:solidFill>
                  <a:srgbClr val="FF0000"/>
                </a:solidFill>
              </a:rPr>
              <a:t>zukünftigen Generationen ein gutes und sicheres Leben </a:t>
            </a:r>
            <a:r>
              <a:rPr lang="de-DE" sz="2400" dirty="0"/>
              <a:t>auf unserem Kontinent zu ermöglichen.</a:t>
            </a:r>
          </a:p>
          <a:p>
            <a:endParaRPr lang="de-DE" sz="2400" dirty="0"/>
          </a:p>
        </p:txBody>
      </p:sp>
      <p:pic>
        <p:nvPicPr>
          <p:cNvPr id="6" name="Grafik 5" descr="Ein Bild, das Text enthält.&#10;&#10;Automatisch generierte Beschreibung">
            <a:extLst>
              <a:ext uri="{FF2B5EF4-FFF2-40B4-BE49-F238E27FC236}">
                <a16:creationId xmlns:a16="http://schemas.microsoft.com/office/drawing/2014/main" id="{5DA955F8-B8F1-E516-1AFF-749DBCA56163}"/>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F0A4089B-21F9-E6A4-5591-CC7F0D87C5FB}"/>
              </a:ext>
            </a:extLst>
          </p:cNvPr>
          <p:cNvPicPr>
            <a:picLocks noChangeAspect="1"/>
          </p:cNvPicPr>
          <p:nvPr/>
        </p:nvPicPr>
        <p:blipFill>
          <a:blip r:embed="rId4"/>
          <a:stretch>
            <a:fillRect/>
          </a:stretch>
        </p:blipFill>
        <p:spPr>
          <a:xfrm>
            <a:off x="9266129" y="6186690"/>
            <a:ext cx="2878791" cy="603956"/>
          </a:xfrm>
          <a:prstGeom prst="rect">
            <a:avLst/>
          </a:prstGeom>
        </p:spPr>
      </p:pic>
      <p:pic>
        <p:nvPicPr>
          <p:cNvPr id="4" name="Grafik 3">
            <a:extLst>
              <a:ext uri="{FF2B5EF4-FFF2-40B4-BE49-F238E27FC236}">
                <a16:creationId xmlns:a16="http://schemas.microsoft.com/office/drawing/2014/main" id="{FED0EE98-20D1-CE5D-10ED-C4CE34851430}"/>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84199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mn-lt"/>
              </a:rPr>
              <a:t>Ablauf des Projekttags </a:t>
            </a:r>
          </a:p>
        </p:txBody>
      </p:sp>
      <p:sp>
        <p:nvSpPr>
          <p:cNvPr id="3" name="Inhaltsplatzhalter 2"/>
          <p:cNvSpPr>
            <a:spLocks noGrp="1"/>
          </p:cNvSpPr>
          <p:nvPr>
            <p:ph idx="1"/>
          </p:nvPr>
        </p:nvSpPr>
        <p:spPr>
          <a:xfrm>
            <a:off x="838200" y="1638300"/>
            <a:ext cx="10967001" cy="3581400"/>
          </a:xfrm>
        </p:spPr>
        <p:txBody>
          <a:bodyPr>
            <a:normAutofit fontScale="85000" lnSpcReduction="20000"/>
          </a:bodyPr>
          <a:lstStyle/>
          <a:p>
            <a:pPr>
              <a:lnSpc>
                <a:spcPct val="150000"/>
              </a:lnSpc>
            </a:pPr>
            <a:r>
              <a:rPr lang="de-DE" sz="2800" dirty="0"/>
              <a:t>07:55 – 08:25	Einführung</a:t>
            </a:r>
          </a:p>
          <a:p>
            <a:pPr>
              <a:lnSpc>
                <a:spcPct val="150000"/>
              </a:lnSpc>
            </a:pPr>
            <a:r>
              <a:rPr lang="de-DE" sz="2800" dirty="0"/>
              <a:t>08:25 – 09:25 	Gruppenpuzzle zum Europäischen Grünen Deal </a:t>
            </a:r>
            <a:endParaRPr lang="de-DE" sz="2800" dirty="0">
              <a:solidFill>
                <a:srgbClr val="FF0000"/>
              </a:solidFill>
              <a:highlight>
                <a:srgbClr val="FFFF00"/>
              </a:highlight>
            </a:endParaRPr>
          </a:p>
          <a:p>
            <a:pPr>
              <a:lnSpc>
                <a:spcPct val="150000"/>
              </a:lnSpc>
            </a:pPr>
            <a:r>
              <a:rPr lang="de-DE" sz="2800" dirty="0"/>
              <a:t>09:30 – 11:55 	 Design </a:t>
            </a:r>
            <a:r>
              <a:rPr lang="de-DE" sz="2800" dirty="0" err="1"/>
              <a:t>Thinking</a:t>
            </a:r>
            <a:r>
              <a:rPr lang="de-DE" sz="2800" dirty="0"/>
              <a:t> Prozess zu Hildesheim</a:t>
            </a:r>
          </a:p>
          <a:p>
            <a:pPr>
              <a:lnSpc>
                <a:spcPct val="150000"/>
              </a:lnSpc>
            </a:pPr>
            <a:r>
              <a:rPr lang="de-DE" dirty="0"/>
              <a:t>12:00 – 12:55 	Gespräch mit Jörg </a:t>
            </a:r>
            <a:r>
              <a:rPr lang="de-DE" dirty="0" err="1"/>
              <a:t>Bredtschneider</a:t>
            </a:r>
            <a:r>
              <a:rPr lang="de-DE" dirty="0"/>
              <a:t> und Tim </a:t>
            </a:r>
            <a:r>
              <a:rPr lang="de-DE" dirty="0" err="1"/>
              <a:t>Bellgardt</a:t>
            </a:r>
            <a:r>
              <a:rPr lang="de-DE" dirty="0"/>
              <a:t> </a:t>
            </a:r>
            <a:br>
              <a:rPr lang="de-DE" dirty="0"/>
            </a:br>
            <a:r>
              <a:rPr lang="de-DE" dirty="0"/>
              <a:t>			(</a:t>
            </a:r>
            <a:r>
              <a:rPr lang="de-DE"/>
              <a:t>Stadtrat Hildesheim</a:t>
            </a:r>
            <a:r>
              <a:rPr lang="de-DE" dirty="0"/>
              <a:t>)</a:t>
            </a:r>
            <a:endParaRPr lang="de-DE" dirty="0">
              <a:solidFill>
                <a:srgbClr val="FF0000"/>
              </a:solidFill>
              <a:highlight>
                <a:srgbClr val="FFFF00"/>
              </a:highlight>
            </a:endParaRPr>
          </a:p>
          <a:p>
            <a:pPr>
              <a:lnSpc>
                <a:spcPct val="150000"/>
              </a:lnSpc>
            </a:pPr>
            <a:r>
              <a:rPr lang="de-DE" sz="2800" dirty="0"/>
              <a:t>12:55 – 13:05	Evaluation und Reflexion</a:t>
            </a:r>
          </a:p>
          <a:p>
            <a:pPr marL="0" indent="0">
              <a:buNone/>
            </a:pPr>
            <a:endParaRPr lang="de-DE" sz="2800" dirty="0"/>
          </a:p>
          <a:p>
            <a:endParaRPr lang="de-DE" sz="2800" dirty="0"/>
          </a:p>
          <a:p>
            <a:endParaRPr lang="de-DE" sz="2800" dirty="0"/>
          </a:p>
          <a:p>
            <a:endParaRPr lang="de-DE" sz="2800" dirty="0"/>
          </a:p>
          <a:p>
            <a:endParaRPr lang="de-DE" sz="2800" dirty="0"/>
          </a:p>
          <a:p>
            <a:pPr marL="0" indent="0">
              <a:buNone/>
            </a:pPr>
            <a:endParaRPr lang="de-DE" sz="2800" dirty="0"/>
          </a:p>
          <a:p>
            <a:endParaRPr lang="de-DE" dirty="0"/>
          </a:p>
        </p:txBody>
      </p:sp>
      <p:pic>
        <p:nvPicPr>
          <p:cNvPr id="6" name="Grafik 5">
            <a:extLst>
              <a:ext uri="{FF2B5EF4-FFF2-40B4-BE49-F238E27FC236}">
                <a16:creationId xmlns:a16="http://schemas.microsoft.com/office/drawing/2014/main" id="{40ABDE31-57CD-17D7-7BF9-A98F501969A4}"/>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C4774BC0-A9E0-BC41-9E7C-9C2F065F0E63}"/>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8875E6A3-0AF5-5105-3186-5CE9516D1B4E}"/>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516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A1A93-7124-FF62-6D22-46773AECB7AA}"/>
              </a:ext>
            </a:extLst>
          </p:cNvPr>
          <p:cNvSpPr>
            <a:spLocks noGrp="1"/>
          </p:cNvSpPr>
          <p:nvPr>
            <p:ph type="title"/>
          </p:nvPr>
        </p:nvSpPr>
        <p:spPr>
          <a:xfrm>
            <a:off x="589209" y="371741"/>
            <a:ext cx="10515600" cy="1325563"/>
          </a:xfrm>
        </p:spPr>
        <p:txBody>
          <a:bodyPr/>
          <a:lstStyle/>
          <a:p>
            <a:r>
              <a:rPr lang="de-DE" b="1" dirty="0"/>
              <a:t>Besprechung Rolle von Städten und </a:t>
            </a:r>
            <a:br>
              <a:rPr lang="de-DE" b="1" dirty="0"/>
            </a:br>
            <a:r>
              <a:rPr lang="de-DE" b="1" dirty="0"/>
              <a:t>Regionen</a:t>
            </a:r>
          </a:p>
        </p:txBody>
      </p:sp>
      <p:sp>
        <p:nvSpPr>
          <p:cNvPr id="3" name="Inhaltsplatzhalter 2">
            <a:extLst>
              <a:ext uri="{FF2B5EF4-FFF2-40B4-BE49-F238E27FC236}">
                <a16:creationId xmlns:a16="http://schemas.microsoft.com/office/drawing/2014/main" id="{D9F2353D-6C04-8DBB-F6BD-BB9C6337F461}"/>
              </a:ext>
            </a:extLst>
          </p:cNvPr>
          <p:cNvSpPr>
            <a:spLocks noGrp="1"/>
          </p:cNvSpPr>
          <p:nvPr>
            <p:ph idx="1"/>
          </p:nvPr>
        </p:nvSpPr>
        <p:spPr/>
        <p:txBody>
          <a:bodyPr/>
          <a:lstStyle/>
          <a:p>
            <a:endParaRPr lang="de-DE"/>
          </a:p>
        </p:txBody>
      </p:sp>
      <p:pic>
        <p:nvPicPr>
          <p:cNvPr id="4" name="Inhaltsplatzhalter 3" descr="Besprechung">
            <a:extLst>
              <a:ext uri="{FF2B5EF4-FFF2-40B4-BE49-F238E27FC236}">
                <a16:creationId xmlns:a16="http://schemas.microsoft.com/office/drawing/2014/main" id="{D490F32A-DDF0-7CEE-BBDE-A75D9AE2C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6536" y="854835"/>
            <a:ext cx="5640946" cy="5640946"/>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CC97626F-7B9D-2D68-98BA-0729D1DC6AB4}"/>
              </a:ext>
            </a:extLst>
          </p:cNvPr>
          <p:cNvPicPr>
            <a:picLocks noChangeAspect="1"/>
          </p:cNvPicPr>
          <p:nvPr/>
        </p:nvPicPr>
        <p:blipFill>
          <a:blip r:embed="rId4"/>
          <a:stretch>
            <a:fillRect/>
          </a:stretch>
        </p:blipFill>
        <p:spPr>
          <a:xfrm>
            <a:off x="0" y="5808535"/>
            <a:ext cx="2123048" cy="1069446"/>
          </a:xfrm>
          <a:prstGeom prst="rect">
            <a:avLst/>
          </a:prstGeom>
        </p:spPr>
      </p:pic>
      <p:pic>
        <p:nvPicPr>
          <p:cNvPr id="10" name="Grafik 9">
            <a:extLst>
              <a:ext uri="{FF2B5EF4-FFF2-40B4-BE49-F238E27FC236}">
                <a16:creationId xmlns:a16="http://schemas.microsoft.com/office/drawing/2014/main" id="{4360BC17-EF85-E9E3-9128-3A5227107746}"/>
              </a:ext>
            </a:extLst>
          </p:cNvPr>
          <p:cNvPicPr>
            <a:picLocks noChangeAspect="1"/>
          </p:cNvPicPr>
          <p:nvPr/>
        </p:nvPicPr>
        <p:blipFill>
          <a:blip r:embed="rId5"/>
          <a:stretch>
            <a:fillRect/>
          </a:stretch>
        </p:blipFill>
        <p:spPr>
          <a:xfrm>
            <a:off x="9266129" y="6186690"/>
            <a:ext cx="2878791" cy="603956"/>
          </a:xfrm>
          <a:prstGeom prst="rect">
            <a:avLst/>
          </a:prstGeom>
        </p:spPr>
      </p:pic>
      <p:pic>
        <p:nvPicPr>
          <p:cNvPr id="5" name="Grafik 4">
            <a:extLst>
              <a:ext uri="{FF2B5EF4-FFF2-40B4-BE49-F238E27FC236}">
                <a16:creationId xmlns:a16="http://schemas.microsoft.com/office/drawing/2014/main" id="{54ACF639-B19E-DCF6-8709-BFC0C13FD175}"/>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52330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B39C7-4BE3-6BED-BE99-BD4D01F77C8B}"/>
              </a:ext>
            </a:extLst>
          </p:cNvPr>
          <p:cNvSpPr>
            <a:spLocks noGrp="1"/>
          </p:cNvSpPr>
          <p:nvPr>
            <p:ph type="title"/>
          </p:nvPr>
        </p:nvSpPr>
        <p:spPr>
          <a:xfrm>
            <a:off x="829031" y="306516"/>
            <a:ext cx="9601200" cy="1485900"/>
          </a:xfrm>
        </p:spPr>
        <p:txBody>
          <a:bodyPr/>
          <a:lstStyle/>
          <a:p>
            <a:r>
              <a:rPr lang="de-DE" b="1" dirty="0"/>
              <a:t>Rolle von Städten und Regionen</a:t>
            </a:r>
          </a:p>
        </p:txBody>
      </p:sp>
      <p:sp>
        <p:nvSpPr>
          <p:cNvPr id="3" name="Inhaltsplatzhalter 2">
            <a:extLst>
              <a:ext uri="{FF2B5EF4-FFF2-40B4-BE49-F238E27FC236}">
                <a16:creationId xmlns:a16="http://schemas.microsoft.com/office/drawing/2014/main" id="{D49F8FD5-54E9-5658-7FBE-D1336942F48C}"/>
              </a:ext>
            </a:extLst>
          </p:cNvPr>
          <p:cNvSpPr>
            <a:spLocks noGrp="1"/>
          </p:cNvSpPr>
          <p:nvPr>
            <p:ph idx="1"/>
          </p:nvPr>
        </p:nvSpPr>
        <p:spPr>
          <a:xfrm>
            <a:off x="1135930" y="1917155"/>
            <a:ext cx="9601200" cy="3891379"/>
          </a:xfrm>
        </p:spPr>
        <p:txBody>
          <a:bodyPr>
            <a:normAutofit/>
          </a:bodyPr>
          <a:lstStyle/>
          <a:p>
            <a:r>
              <a:rPr lang="de-DE" sz="2400" dirty="0"/>
              <a:t>Europäische Politik ist keineswegs abstrakt und weit weg, sondern findet vor Ort in den Regionen statt.</a:t>
            </a:r>
            <a:br>
              <a:rPr lang="de-DE" sz="2400" dirty="0"/>
            </a:br>
            <a:endParaRPr lang="de-DE" sz="2400" dirty="0"/>
          </a:p>
          <a:p>
            <a:r>
              <a:rPr lang="de-DE" sz="2400" dirty="0"/>
              <a:t>Man hat als Bürger*in die Möglichkeit, sich mit seinen Ideen für die Entwicklung der eigenen Region im Sinne des Europäischen Grünen Deals einzusetzen. </a:t>
            </a:r>
          </a:p>
          <a:p>
            <a:pPr marL="0" indent="0">
              <a:buNone/>
            </a:pPr>
            <a:endParaRPr lang="de-DE" sz="2400" dirty="0"/>
          </a:p>
        </p:txBody>
      </p:sp>
      <p:pic>
        <p:nvPicPr>
          <p:cNvPr id="6" name="Grafik 5" descr="Ein Bild, das Text enthält.&#10;&#10;Automatisch generierte Beschreibung">
            <a:extLst>
              <a:ext uri="{FF2B5EF4-FFF2-40B4-BE49-F238E27FC236}">
                <a16:creationId xmlns:a16="http://schemas.microsoft.com/office/drawing/2014/main" id="{5DA955F8-B8F1-E516-1AFF-749DBCA56163}"/>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F0A4089B-21F9-E6A4-5591-CC7F0D87C5FB}"/>
              </a:ext>
            </a:extLst>
          </p:cNvPr>
          <p:cNvPicPr>
            <a:picLocks noChangeAspect="1"/>
          </p:cNvPicPr>
          <p:nvPr/>
        </p:nvPicPr>
        <p:blipFill>
          <a:blip r:embed="rId4"/>
          <a:stretch>
            <a:fillRect/>
          </a:stretch>
        </p:blipFill>
        <p:spPr>
          <a:xfrm>
            <a:off x="9266129" y="6186690"/>
            <a:ext cx="2878791" cy="603956"/>
          </a:xfrm>
          <a:prstGeom prst="rect">
            <a:avLst/>
          </a:prstGeom>
        </p:spPr>
      </p:pic>
      <p:pic>
        <p:nvPicPr>
          <p:cNvPr id="4" name="Grafik 3">
            <a:extLst>
              <a:ext uri="{FF2B5EF4-FFF2-40B4-BE49-F238E27FC236}">
                <a16:creationId xmlns:a16="http://schemas.microsoft.com/office/drawing/2014/main" id="{FED0EE98-20D1-CE5D-10ED-C4CE34851430}"/>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0014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BCC56-E862-BCC0-3DED-00A67BCFBBE4}"/>
              </a:ext>
            </a:extLst>
          </p:cNvPr>
          <p:cNvSpPr>
            <a:spLocks noGrp="1"/>
          </p:cNvSpPr>
          <p:nvPr>
            <p:ph type="title"/>
          </p:nvPr>
        </p:nvSpPr>
        <p:spPr>
          <a:xfrm>
            <a:off x="1418412" y="2481841"/>
            <a:ext cx="9995079" cy="1485900"/>
          </a:xfrm>
        </p:spPr>
        <p:txBody>
          <a:bodyPr/>
          <a:lstStyle/>
          <a:p>
            <a:r>
              <a:rPr lang="de-DE" b="1" dirty="0"/>
              <a:t>Europäischer Grüner Deal </a:t>
            </a:r>
            <a:r>
              <a:rPr lang="de-DE" b="1" dirty="0" err="1"/>
              <a:t>going</a:t>
            </a:r>
            <a:r>
              <a:rPr lang="de-DE" b="1" dirty="0"/>
              <a:t> </a:t>
            </a:r>
            <a:r>
              <a:rPr lang="de-DE" b="1" dirty="0" err="1"/>
              <a:t>local</a:t>
            </a:r>
            <a:r>
              <a:rPr lang="de-DE" b="1" dirty="0"/>
              <a:t> </a:t>
            </a:r>
          </a:p>
        </p:txBody>
      </p:sp>
      <p:pic>
        <p:nvPicPr>
          <p:cNvPr id="6" name="Grafik 5" descr="Ein Bild, das Text enthält.&#10;&#10;Automatisch generierte Beschreibung">
            <a:extLst>
              <a:ext uri="{FF2B5EF4-FFF2-40B4-BE49-F238E27FC236}">
                <a16:creationId xmlns:a16="http://schemas.microsoft.com/office/drawing/2014/main" id="{1D03638D-3AF5-6C86-0238-D9466A021A2B}"/>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C0F5C32-F7D0-E250-9217-D16D1B3EC934}"/>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DCDFECC8-4DBB-6AAB-55E9-1B49D4D88163}"/>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48227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492E4-9737-7733-4574-A0257ADC1AE2}"/>
              </a:ext>
            </a:extLst>
          </p:cNvPr>
          <p:cNvSpPr>
            <a:spLocks noGrp="1"/>
          </p:cNvSpPr>
          <p:nvPr>
            <p:ph type="title"/>
          </p:nvPr>
        </p:nvSpPr>
        <p:spPr/>
        <p:txBody>
          <a:bodyPr/>
          <a:lstStyle/>
          <a:p>
            <a:r>
              <a:rPr lang="de-DE" b="1" dirty="0"/>
              <a:t>Pause </a:t>
            </a:r>
          </a:p>
        </p:txBody>
      </p:sp>
      <p:pic>
        <p:nvPicPr>
          <p:cNvPr id="8" name="Inhaltsplatzhalter 7" descr="Obstschüssel">
            <a:extLst>
              <a:ext uri="{FF2B5EF4-FFF2-40B4-BE49-F238E27FC236}">
                <a16:creationId xmlns:a16="http://schemas.microsoft.com/office/drawing/2014/main" id="{7D1E6E88-C613-FA09-34EF-7B379E63C8F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743121" y="2208113"/>
            <a:ext cx="2777364" cy="2777364"/>
          </a:xfrm>
        </p:spPr>
      </p:pic>
      <p:pic>
        <p:nvPicPr>
          <p:cNvPr id="6" name="Grafik 5" descr="Ein Bild, das Text enthält.&#10;&#10;Automatisch generierte Beschreibung">
            <a:extLst>
              <a:ext uri="{FF2B5EF4-FFF2-40B4-BE49-F238E27FC236}">
                <a16:creationId xmlns:a16="http://schemas.microsoft.com/office/drawing/2014/main" id="{74968A99-675B-6F4D-BECE-EB7A84DAFD0A}"/>
              </a:ext>
            </a:extLst>
          </p:cNvPr>
          <p:cNvPicPr>
            <a:picLocks noChangeAspect="1"/>
          </p:cNvPicPr>
          <p:nvPr/>
        </p:nvPicPr>
        <p:blipFill>
          <a:blip r:embed="rId5"/>
          <a:stretch>
            <a:fillRect/>
          </a:stretch>
        </p:blipFill>
        <p:spPr>
          <a:xfrm>
            <a:off x="0" y="5808535"/>
            <a:ext cx="2123048" cy="1069446"/>
          </a:xfrm>
          <a:prstGeom prst="rect">
            <a:avLst/>
          </a:prstGeom>
        </p:spPr>
      </p:pic>
      <p:pic>
        <p:nvPicPr>
          <p:cNvPr id="10" name="Grafik 9" descr="Kaffee">
            <a:extLst>
              <a:ext uri="{FF2B5EF4-FFF2-40B4-BE49-F238E27FC236}">
                <a16:creationId xmlns:a16="http://schemas.microsoft.com/office/drawing/2014/main" id="{9EF219FC-BDF3-64AD-4718-ADD68A6A41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78392" y="1709874"/>
            <a:ext cx="3312017" cy="3312017"/>
          </a:xfrm>
          <a:prstGeom prst="rect">
            <a:avLst/>
          </a:prstGeom>
        </p:spPr>
      </p:pic>
      <p:pic>
        <p:nvPicPr>
          <p:cNvPr id="4" name="Grafik 3">
            <a:extLst>
              <a:ext uri="{FF2B5EF4-FFF2-40B4-BE49-F238E27FC236}">
                <a16:creationId xmlns:a16="http://schemas.microsoft.com/office/drawing/2014/main" id="{465456E8-B725-361F-941C-D52AECE7D519}"/>
              </a:ext>
            </a:extLst>
          </p:cNvPr>
          <p:cNvPicPr>
            <a:picLocks noChangeAspect="1"/>
          </p:cNvPicPr>
          <p:nvPr/>
        </p:nvPicPr>
        <p:blipFill>
          <a:blip r:embed="rId8"/>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E59FDAAB-EE12-A80B-9FB2-44C9D622DA57}"/>
              </a:ext>
            </a:extLst>
          </p:cNvPr>
          <p:cNvPicPr>
            <a:picLocks noChangeAspect="1"/>
          </p:cNvPicPr>
          <p:nvPr/>
        </p:nvPicPr>
        <p:blipFill rotWithShape="1">
          <a:blip r:embed="rId9"/>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669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676400" y="467731"/>
            <a:ext cx="10515600" cy="2852737"/>
          </a:xfrm>
        </p:spPr>
        <p:txBody>
          <a:bodyPr/>
          <a:lstStyle/>
          <a:p>
            <a:r>
              <a:rPr lang="de-DE" b="1" dirty="0">
                <a:latin typeface="+mn-lt"/>
              </a:rPr>
              <a:t>Design </a:t>
            </a:r>
            <a:r>
              <a:rPr lang="de-DE" b="1" dirty="0" err="1">
                <a:latin typeface="+mn-lt"/>
              </a:rPr>
              <a:t>Thinking</a:t>
            </a:r>
            <a:r>
              <a:rPr lang="de-DE" b="1" dirty="0">
                <a:latin typeface="+mn-lt"/>
              </a:rPr>
              <a:t> Workshop </a:t>
            </a:r>
          </a:p>
        </p:txBody>
      </p:sp>
      <p:sp>
        <p:nvSpPr>
          <p:cNvPr id="5" name="Textplatzhalter 4"/>
          <p:cNvSpPr>
            <a:spLocks noGrp="1"/>
          </p:cNvSpPr>
          <p:nvPr>
            <p:ph type="body" idx="1"/>
          </p:nvPr>
        </p:nvSpPr>
        <p:spPr>
          <a:xfrm>
            <a:off x="3823244" y="3429000"/>
            <a:ext cx="10515600" cy="1500187"/>
          </a:xfrm>
        </p:spPr>
        <p:txBody>
          <a:bodyPr/>
          <a:lstStyle/>
          <a:p>
            <a:r>
              <a:rPr lang="de-DE" dirty="0"/>
              <a:t>zu </a:t>
            </a:r>
            <a:r>
              <a:rPr lang="de-DE" dirty="0">
                <a:solidFill>
                  <a:srgbClr val="FF0000"/>
                </a:solidFill>
                <a:highlight>
                  <a:srgbClr val="FFFF00"/>
                </a:highlight>
              </a:rPr>
              <a:t>NAME STADT / REGION </a:t>
            </a:r>
          </a:p>
        </p:txBody>
      </p:sp>
      <p:pic>
        <p:nvPicPr>
          <p:cNvPr id="3" name="Grafik 2">
            <a:extLst>
              <a:ext uri="{FF2B5EF4-FFF2-40B4-BE49-F238E27FC236}">
                <a16:creationId xmlns:a16="http://schemas.microsoft.com/office/drawing/2014/main" id="{2B550E17-6726-FC14-0BA4-3C7683DA16D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D4B425BD-04C5-E14E-9F33-81D4D816A6ED}"/>
              </a:ext>
            </a:extLst>
          </p:cNvPr>
          <p:cNvPicPr>
            <a:picLocks noChangeAspect="1"/>
          </p:cNvPicPr>
          <p:nvPr/>
        </p:nvPicPr>
        <p:blipFill>
          <a:blip r:embed="rId4"/>
          <a:stretch>
            <a:fillRect/>
          </a:stretch>
        </p:blipFill>
        <p:spPr>
          <a:xfrm>
            <a:off x="0" y="5472545"/>
            <a:ext cx="2750386" cy="1385455"/>
          </a:xfrm>
          <a:prstGeom prst="rect">
            <a:avLst/>
          </a:prstGeom>
        </p:spPr>
      </p:pic>
      <p:pic>
        <p:nvPicPr>
          <p:cNvPr id="7" name="Grafik 6">
            <a:extLst>
              <a:ext uri="{FF2B5EF4-FFF2-40B4-BE49-F238E27FC236}">
                <a16:creationId xmlns:a16="http://schemas.microsoft.com/office/drawing/2014/main" id="{1C115AB7-8C69-9DA1-622F-76461D6A32CD}"/>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34359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13" name="Grafik 12">
            <a:extLst>
              <a:ext uri="{FF2B5EF4-FFF2-40B4-BE49-F238E27FC236}">
                <a16:creationId xmlns:a16="http://schemas.microsoft.com/office/drawing/2014/main" id="{9F2C42D8-4E9D-52E4-F699-01BBF044EF08}"/>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DB993094-9B1F-D444-A26A-8D528354A695}"/>
              </a:ext>
            </a:extLst>
          </p:cNvPr>
          <p:cNvPicPr>
            <a:picLocks noChangeAspect="1"/>
          </p:cNvPicPr>
          <p:nvPr/>
        </p:nvPicPr>
        <p:blipFill>
          <a:blip r:embed="rId4"/>
          <a:stretch>
            <a:fillRect/>
          </a:stretch>
        </p:blipFill>
        <p:spPr>
          <a:xfrm>
            <a:off x="0" y="5472545"/>
            <a:ext cx="2750386" cy="1385455"/>
          </a:xfrm>
          <a:prstGeom prst="rect">
            <a:avLst/>
          </a:prstGeom>
        </p:spPr>
      </p:pic>
      <p:pic>
        <p:nvPicPr>
          <p:cNvPr id="6" name="Grafik 5">
            <a:extLst>
              <a:ext uri="{FF2B5EF4-FFF2-40B4-BE49-F238E27FC236}">
                <a16:creationId xmlns:a16="http://schemas.microsoft.com/office/drawing/2014/main" id="{9E845145-8BB0-DD44-A0B2-6C709BC46AAA}"/>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9" name="Grafik 8">
            <a:extLst>
              <a:ext uri="{FF2B5EF4-FFF2-40B4-BE49-F238E27FC236}">
                <a16:creationId xmlns:a16="http://schemas.microsoft.com/office/drawing/2014/main" id="{0805BD47-3BD0-D1AA-1A8E-31D41DBE035D}"/>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96986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Regeln</a:t>
            </a:r>
          </a:p>
        </p:txBody>
      </p:sp>
      <p:sp>
        <p:nvSpPr>
          <p:cNvPr id="3" name="Inhaltsplatzhalter 2"/>
          <p:cNvSpPr>
            <a:spLocks noGrp="1"/>
          </p:cNvSpPr>
          <p:nvPr>
            <p:ph idx="1"/>
          </p:nvPr>
        </p:nvSpPr>
        <p:spPr/>
        <p:txBody>
          <a:bodyPr>
            <a:normAutofit/>
          </a:bodyPr>
          <a:lstStyle/>
          <a:p>
            <a:pPr marL="457200" lvl="1" indent="0">
              <a:buNone/>
            </a:pPr>
            <a:endParaRPr lang="de-DE" dirty="0"/>
          </a:p>
          <a:p>
            <a:pPr marL="457200" lvl="1" indent="0">
              <a:buNone/>
            </a:pPr>
            <a:r>
              <a:rPr lang="de-DE" sz="2400" dirty="0"/>
              <a:t>„Wenn deine Denkhaltung unvoreingenommen ist... ist sie offen für alles. Im </a:t>
            </a:r>
            <a:r>
              <a:rPr lang="de-DE" dirty="0"/>
              <a:t>K</a:t>
            </a:r>
            <a:r>
              <a:rPr lang="de-DE" sz="2400" dirty="0"/>
              <a:t>opf eines Anfängers gibt es viele Möglichkeiten, aber im Kopf eines Experten gibt es nur wenige.“ </a:t>
            </a:r>
            <a:r>
              <a:rPr lang="mr-IN" sz="2400" dirty="0"/>
              <a:t>–</a:t>
            </a:r>
            <a:r>
              <a:rPr lang="de-DE" sz="2400" dirty="0"/>
              <a:t> </a:t>
            </a:r>
            <a:r>
              <a:rPr lang="de-DE" sz="2400" dirty="0" err="1"/>
              <a:t>Shunryu</a:t>
            </a:r>
            <a:r>
              <a:rPr lang="de-DE" sz="2400" dirty="0"/>
              <a:t> Suzuki</a:t>
            </a:r>
          </a:p>
          <a:p>
            <a:pPr marL="457200" lvl="1" indent="0">
              <a:buNone/>
            </a:pPr>
            <a:endParaRPr lang="de-DE" dirty="0"/>
          </a:p>
          <a:p>
            <a:pPr marL="914400" lvl="1" indent="-457200">
              <a:buAutoNum type="arabicPeriod"/>
            </a:pPr>
            <a:r>
              <a:rPr lang="de-DE" dirty="0"/>
              <a:t>Frei von Vorurteilen darüber, wie etwas funktioniert</a:t>
            </a:r>
          </a:p>
          <a:p>
            <a:pPr marL="914400" lvl="1" indent="-457200">
              <a:buAutoNum type="arabicPeriod"/>
            </a:pPr>
            <a:r>
              <a:rPr lang="de-DE" dirty="0"/>
              <a:t>Frei von Erwartungen darüber, was passieren wird</a:t>
            </a:r>
          </a:p>
          <a:p>
            <a:pPr marL="914400" lvl="1" indent="-457200">
              <a:buAutoNum type="arabicPeriod"/>
            </a:pPr>
            <a:r>
              <a:rPr lang="de-DE" dirty="0"/>
              <a:t>Mit Neugierde erfüllt, die Dinge tiefer zu verstehen</a:t>
            </a:r>
          </a:p>
          <a:p>
            <a:pPr marL="914400" lvl="1" indent="-457200">
              <a:buAutoNum type="arabicPeriod"/>
            </a:pPr>
            <a:r>
              <a:rPr lang="de-DE" dirty="0"/>
              <a:t>Früh und oft scheitern, rasch lernen</a:t>
            </a:r>
          </a:p>
        </p:txBody>
      </p:sp>
      <p:pic>
        <p:nvPicPr>
          <p:cNvPr id="7" name="Grafik 6">
            <a:extLst>
              <a:ext uri="{FF2B5EF4-FFF2-40B4-BE49-F238E27FC236}">
                <a16:creationId xmlns:a16="http://schemas.microsoft.com/office/drawing/2014/main" id="{33358D61-0746-846E-9712-63BC6AA6BF68}"/>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18B42E49-6A65-6B45-8395-76CDF8C16C47}"/>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DF895CDF-D7D3-84E2-08C4-3A470F89B1B2}"/>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16431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13" name="Grafik 12">
            <a:extLst>
              <a:ext uri="{FF2B5EF4-FFF2-40B4-BE49-F238E27FC236}">
                <a16:creationId xmlns:a16="http://schemas.microsoft.com/office/drawing/2014/main" id="{9F2C42D8-4E9D-52E4-F699-01BBF044EF08}"/>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C6045E01-81B6-A544-995F-DDF08DAAF75E}"/>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F7BF8D4D-AEC6-FA0A-2789-866482E510B5}"/>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3" name="Grafik 2">
            <a:extLst>
              <a:ext uri="{FF2B5EF4-FFF2-40B4-BE49-F238E27FC236}">
                <a16:creationId xmlns:a16="http://schemas.microsoft.com/office/drawing/2014/main" id="{7F969A83-DC5C-0BA4-2526-19B06B21E2BC}"/>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110234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E9D71-F0D8-1C4C-B148-5472222EE2D3}"/>
              </a:ext>
            </a:extLst>
          </p:cNvPr>
          <p:cNvSpPr>
            <a:spLocks noGrp="1"/>
          </p:cNvSpPr>
          <p:nvPr>
            <p:ph type="title"/>
          </p:nvPr>
        </p:nvSpPr>
        <p:spPr/>
        <p:txBody>
          <a:bodyPr/>
          <a:lstStyle/>
          <a:p>
            <a:r>
              <a:rPr lang="de-DE" b="1" dirty="0">
                <a:latin typeface="+mn-lt"/>
              </a:rPr>
              <a:t>Herausforderungen und Probleme in </a:t>
            </a:r>
            <a:br>
              <a:rPr lang="de-DE" b="1" dirty="0"/>
            </a:br>
            <a:r>
              <a:rPr lang="de-DE" b="1" dirty="0">
                <a:solidFill>
                  <a:srgbClr val="FF0000"/>
                </a:solidFill>
                <a:highlight>
                  <a:srgbClr val="FFFF00"/>
                </a:highlight>
              </a:rPr>
              <a:t>NAME DER STADT</a:t>
            </a:r>
          </a:p>
        </p:txBody>
      </p:sp>
      <p:sp>
        <p:nvSpPr>
          <p:cNvPr id="3" name="Inhaltsplatzhalter 2">
            <a:extLst>
              <a:ext uri="{FF2B5EF4-FFF2-40B4-BE49-F238E27FC236}">
                <a16:creationId xmlns:a16="http://schemas.microsoft.com/office/drawing/2014/main" id="{D682F566-AB71-0C45-9F9C-76EA6ECBA5AA}"/>
              </a:ext>
            </a:extLst>
          </p:cNvPr>
          <p:cNvSpPr>
            <a:spLocks noGrp="1"/>
          </p:cNvSpPr>
          <p:nvPr>
            <p:ph idx="1"/>
          </p:nvPr>
        </p:nvSpPr>
        <p:spPr>
          <a:xfrm>
            <a:off x="914400" y="1774645"/>
            <a:ext cx="9601200" cy="4085167"/>
          </a:xfrm>
        </p:spPr>
        <p:txBody>
          <a:bodyPr>
            <a:normAutofit lnSpcReduction="10000"/>
          </a:bodyPr>
          <a:lstStyle/>
          <a:p>
            <a:pPr marL="0" indent="0">
              <a:buNone/>
            </a:pPr>
            <a:endParaRPr lang="de-DE" dirty="0"/>
          </a:p>
          <a:p>
            <a:pPr marL="0" indent="0">
              <a:buNone/>
            </a:pPr>
            <a:r>
              <a:rPr lang="de-DE" sz="2400" u="sng" dirty="0"/>
              <a:t>Individuelle Reflektion:</a:t>
            </a:r>
          </a:p>
          <a:p>
            <a:r>
              <a:rPr lang="de-DE" sz="2400" b="1" dirty="0"/>
              <a:t>Was fehlt euch in eurer </a:t>
            </a:r>
            <a:r>
              <a:rPr lang="de-DE" sz="2400" b="1" dirty="0">
                <a:highlight>
                  <a:srgbClr val="FFFF00"/>
                </a:highlight>
              </a:rPr>
              <a:t>Stadt / Region? </a:t>
            </a:r>
            <a:br>
              <a:rPr lang="de-DE" sz="2400" b="1" dirty="0">
                <a:highlight>
                  <a:srgbClr val="FFFF00"/>
                </a:highlight>
              </a:rPr>
            </a:br>
            <a:r>
              <a:rPr lang="de-DE" sz="2400" b="1" dirty="0"/>
              <a:t>Welche Probleme eurer </a:t>
            </a:r>
            <a:r>
              <a:rPr lang="de-DE" sz="2400" b="1" dirty="0">
                <a:highlight>
                  <a:srgbClr val="FFFF00"/>
                </a:highlight>
              </a:rPr>
              <a:t>Stadt / Region </a:t>
            </a:r>
            <a:r>
              <a:rPr lang="de-DE" sz="2400" b="1" dirty="0"/>
              <a:t>identifiziert ihr?</a:t>
            </a:r>
            <a:br>
              <a:rPr lang="de-DE" sz="2400" b="1" dirty="0"/>
            </a:br>
            <a:br>
              <a:rPr lang="de-DE" sz="2400" dirty="0"/>
            </a:br>
            <a:r>
              <a:rPr lang="de-DE" sz="2400" dirty="0"/>
              <a:t>Denkt hierbei an soziale und wirtschaftliche Faktoren, aber auch an die Umwelt. </a:t>
            </a:r>
          </a:p>
          <a:p>
            <a:endParaRPr lang="de-DE" sz="2400" dirty="0"/>
          </a:p>
          <a:p>
            <a:pPr marL="0" indent="0">
              <a:buNone/>
            </a:pPr>
            <a:r>
              <a:rPr lang="de-DE" sz="2400" dirty="0"/>
              <a:t>    Notiert eure Gedanken auf den ausgeteilten Zetteln.</a:t>
            </a:r>
            <a:br>
              <a:rPr lang="de-DE" sz="2400" dirty="0"/>
            </a:br>
            <a:br>
              <a:rPr lang="de-DE" sz="2400" dirty="0"/>
            </a:br>
            <a:r>
              <a:rPr lang="de-DE" sz="2400" dirty="0"/>
              <a:t>		</a:t>
            </a:r>
            <a:r>
              <a:rPr lang="de-DE" sz="2400" i="1" dirty="0"/>
              <a:t>Vorgesehene Zeit: 5 Min </a:t>
            </a:r>
            <a:endParaRPr lang="de-DE" sz="2200" i="1" dirty="0"/>
          </a:p>
          <a:p>
            <a:pPr marL="530352" lvl="1" indent="0">
              <a:buNone/>
            </a:pPr>
            <a:endParaRPr lang="de-DE" sz="2400" dirty="0"/>
          </a:p>
          <a:p>
            <a:pPr marL="530352" lvl="1" indent="0">
              <a:buNone/>
            </a:pPr>
            <a:endParaRPr lang="de-DE" sz="2400" dirty="0"/>
          </a:p>
        </p:txBody>
      </p:sp>
      <p:pic>
        <p:nvPicPr>
          <p:cNvPr id="8" name="Grafik 7">
            <a:extLst>
              <a:ext uri="{FF2B5EF4-FFF2-40B4-BE49-F238E27FC236}">
                <a16:creationId xmlns:a16="http://schemas.microsoft.com/office/drawing/2014/main" id="{5B43B81D-7DD1-B6CD-3353-48028E21B788}"/>
              </a:ext>
            </a:extLst>
          </p:cNvPr>
          <p:cNvPicPr>
            <a:picLocks noChangeAspect="1"/>
          </p:cNvPicPr>
          <p:nvPr/>
        </p:nvPicPr>
        <p:blipFill>
          <a:blip r:embed="rId2"/>
          <a:stretch>
            <a:fillRect/>
          </a:stretch>
        </p:blipFill>
        <p:spPr>
          <a:xfrm>
            <a:off x="8422081" y="6040880"/>
            <a:ext cx="3769919" cy="788020"/>
          </a:xfrm>
          <a:prstGeom prst="rect">
            <a:avLst/>
          </a:prstGeom>
        </p:spPr>
      </p:pic>
      <p:pic>
        <p:nvPicPr>
          <p:cNvPr id="10" name="Grafik 9">
            <a:extLst>
              <a:ext uri="{FF2B5EF4-FFF2-40B4-BE49-F238E27FC236}">
                <a16:creationId xmlns:a16="http://schemas.microsoft.com/office/drawing/2014/main" id="{E8ACDD6E-C143-0550-44C4-E3A6C7C9B664}"/>
              </a:ext>
            </a:extLst>
          </p:cNvPr>
          <p:cNvPicPr>
            <a:picLocks noChangeAspect="1"/>
          </p:cNvPicPr>
          <p:nvPr/>
        </p:nvPicPr>
        <p:blipFill>
          <a:blip r:embed="rId3"/>
          <a:stretch>
            <a:fillRect/>
          </a:stretch>
        </p:blipFill>
        <p:spPr>
          <a:xfrm>
            <a:off x="10443691" y="3010219"/>
            <a:ext cx="1500046" cy="1392258"/>
          </a:xfrm>
          <a:prstGeom prst="rect">
            <a:avLst/>
          </a:prstGeom>
        </p:spPr>
      </p:pic>
      <p:pic>
        <p:nvPicPr>
          <p:cNvPr id="9" name="Grafik 8">
            <a:extLst>
              <a:ext uri="{FF2B5EF4-FFF2-40B4-BE49-F238E27FC236}">
                <a16:creationId xmlns:a16="http://schemas.microsoft.com/office/drawing/2014/main" id="{87DC24DB-1BF1-8548-91FC-786A567F27CD}"/>
              </a:ext>
            </a:extLst>
          </p:cNvPr>
          <p:cNvPicPr>
            <a:picLocks noChangeAspect="1"/>
          </p:cNvPicPr>
          <p:nvPr/>
        </p:nvPicPr>
        <p:blipFill>
          <a:blip r:embed="rId4"/>
          <a:stretch>
            <a:fillRect/>
          </a:stretch>
        </p:blipFill>
        <p:spPr>
          <a:xfrm>
            <a:off x="0" y="5443445"/>
            <a:ext cx="2750386" cy="1385455"/>
          </a:xfrm>
          <a:prstGeom prst="rect">
            <a:avLst/>
          </a:prstGeom>
        </p:spPr>
      </p:pic>
      <p:pic>
        <p:nvPicPr>
          <p:cNvPr id="4" name="Grafik 3">
            <a:extLst>
              <a:ext uri="{FF2B5EF4-FFF2-40B4-BE49-F238E27FC236}">
                <a16:creationId xmlns:a16="http://schemas.microsoft.com/office/drawing/2014/main" id="{DDAB83CF-0D99-0B35-33FA-C07423350BDF}"/>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10764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00E67-C88B-2B4F-9461-F101445785F5}"/>
              </a:ext>
            </a:extLst>
          </p:cNvPr>
          <p:cNvSpPr>
            <a:spLocks noGrp="1"/>
          </p:cNvSpPr>
          <p:nvPr>
            <p:ph type="title"/>
          </p:nvPr>
        </p:nvSpPr>
        <p:spPr/>
        <p:txBody>
          <a:bodyPr/>
          <a:lstStyle/>
          <a:p>
            <a:r>
              <a:rPr lang="de-DE" b="1" dirty="0">
                <a:latin typeface="+mn-lt"/>
              </a:rPr>
              <a:t>Herausforderungen und Probleme in</a:t>
            </a:r>
            <a:br>
              <a:rPr lang="de-DE" b="1" dirty="0"/>
            </a:br>
            <a:r>
              <a:rPr lang="de-DE" b="1" dirty="0">
                <a:solidFill>
                  <a:srgbClr val="FF0000"/>
                </a:solidFill>
                <a:highlight>
                  <a:srgbClr val="FFFF00"/>
                </a:highlight>
              </a:rPr>
              <a:t>NAME DER STADT</a:t>
            </a:r>
            <a:endParaRPr lang="de-DE" b="1" dirty="0">
              <a:solidFill>
                <a:srgbClr val="FF0000"/>
              </a:solidFill>
            </a:endParaRPr>
          </a:p>
        </p:txBody>
      </p:sp>
      <p:sp>
        <p:nvSpPr>
          <p:cNvPr id="3" name="Inhaltsplatzhalter 2">
            <a:extLst>
              <a:ext uri="{FF2B5EF4-FFF2-40B4-BE49-F238E27FC236}">
                <a16:creationId xmlns:a16="http://schemas.microsoft.com/office/drawing/2014/main" id="{36483820-1E35-6844-91F6-48DF68B4316F}"/>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sz="2400" u="sng" dirty="0"/>
              <a:t>Besprechung in der Gruppe:</a:t>
            </a:r>
          </a:p>
          <a:p>
            <a:r>
              <a:rPr lang="de-DE" sz="2400" dirty="0"/>
              <a:t>Welche Probleme und Herausforderungen habt ihr notiert? </a:t>
            </a:r>
            <a:br>
              <a:rPr lang="de-DE" sz="2400" dirty="0"/>
            </a:br>
            <a:r>
              <a:rPr lang="de-DE" sz="2400" dirty="0"/>
              <a:t>Diskutiert eure Ergebnisse in den Gruppen! </a:t>
            </a:r>
          </a:p>
          <a:p>
            <a:r>
              <a:rPr lang="de-DE" sz="2400" dirty="0"/>
              <a:t>Einigt euch auf ein Problem, mit dem ihr euch heute befassen wollt. </a:t>
            </a:r>
          </a:p>
        </p:txBody>
      </p:sp>
      <p:pic>
        <p:nvPicPr>
          <p:cNvPr id="8" name="Grafik 7">
            <a:extLst>
              <a:ext uri="{FF2B5EF4-FFF2-40B4-BE49-F238E27FC236}">
                <a16:creationId xmlns:a16="http://schemas.microsoft.com/office/drawing/2014/main" id="{2725B06F-63D8-C8F7-B18D-98262EDC3A1C}"/>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FAB99574-0806-2CFB-DA60-D8BC5CA4D10F}"/>
              </a:ext>
            </a:extLst>
          </p:cNvPr>
          <p:cNvPicPr>
            <a:picLocks noChangeAspect="1"/>
          </p:cNvPicPr>
          <p:nvPr/>
        </p:nvPicPr>
        <p:blipFill>
          <a:blip r:embed="rId4"/>
          <a:stretch>
            <a:fillRect/>
          </a:stretch>
        </p:blipFill>
        <p:spPr>
          <a:xfrm>
            <a:off x="10412444" y="2779491"/>
            <a:ext cx="1500046" cy="1392258"/>
          </a:xfrm>
          <a:prstGeom prst="rect">
            <a:avLst/>
          </a:prstGeom>
        </p:spPr>
      </p:pic>
      <p:pic>
        <p:nvPicPr>
          <p:cNvPr id="7" name="Grafik 6">
            <a:extLst>
              <a:ext uri="{FF2B5EF4-FFF2-40B4-BE49-F238E27FC236}">
                <a16:creationId xmlns:a16="http://schemas.microsoft.com/office/drawing/2014/main" id="{A4E42672-9F66-EA49-8E74-45E85FFE1C07}"/>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85621D1E-73DE-CFE0-5DD1-3D3C11CBE9DA}"/>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82504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A6DB-5567-BD45-8C06-DBB3BC20FECB}"/>
              </a:ext>
            </a:extLst>
          </p:cNvPr>
          <p:cNvSpPr>
            <a:spLocks noGrp="1"/>
          </p:cNvSpPr>
          <p:nvPr>
            <p:ph type="title"/>
          </p:nvPr>
        </p:nvSpPr>
        <p:spPr/>
        <p:txBody>
          <a:bodyPr/>
          <a:lstStyle/>
          <a:p>
            <a:r>
              <a:rPr lang="de-DE" b="1" dirty="0">
                <a:latin typeface="+mn-lt"/>
              </a:rPr>
              <a:t>EUROSOC#DIGITAL </a:t>
            </a:r>
          </a:p>
        </p:txBody>
      </p:sp>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838200" y="1705679"/>
            <a:ext cx="10515600" cy="4351338"/>
          </a:xfrm>
        </p:spPr>
        <p:txBody>
          <a:bodyPr>
            <a:normAutofit/>
          </a:bodyPr>
          <a:lstStyle/>
          <a:p>
            <a:r>
              <a:rPr lang="de-DE" sz="2400" dirty="0"/>
              <a:t>Gemeinnützige GmbH aus Berlin</a:t>
            </a:r>
          </a:p>
          <a:p>
            <a:r>
              <a:rPr lang="de-DE" sz="2400" dirty="0"/>
              <a:t>Themen: EU-Regionalpolitik, nachhaltige Entwicklung, Klimapolitik, Beteiligungsformate </a:t>
            </a:r>
          </a:p>
          <a:p>
            <a:r>
              <a:rPr lang="de-DE" sz="2400" dirty="0"/>
              <a:t>Durchführung von Projekttagen zur europapolitischen Bildung und Entwicklung von Lehrmaterialien</a:t>
            </a:r>
          </a:p>
          <a:p>
            <a:endParaRPr lang="de-DE" sz="2400" dirty="0"/>
          </a:p>
        </p:txBody>
      </p:sp>
      <p:pic>
        <p:nvPicPr>
          <p:cNvPr id="7" name="Grafik 6">
            <a:extLst>
              <a:ext uri="{FF2B5EF4-FFF2-40B4-BE49-F238E27FC236}">
                <a16:creationId xmlns:a16="http://schemas.microsoft.com/office/drawing/2014/main" id="{B99E15BA-3EDB-798D-5753-3431C7983247}"/>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801721C5-E80F-E244-B866-CA38CCFBF284}"/>
              </a:ext>
            </a:extLst>
          </p:cNvPr>
          <p:cNvPicPr>
            <a:picLocks noChangeAspect="1"/>
          </p:cNvPicPr>
          <p:nvPr/>
        </p:nvPicPr>
        <p:blipFill>
          <a:blip r:embed="rId4"/>
          <a:stretch>
            <a:fillRect/>
          </a:stretch>
        </p:blipFill>
        <p:spPr>
          <a:xfrm>
            <a:off x="3997235" y="3881348"/>
            <a:ext cx="3736374" cy="1882128"/>
          </a:xfrm>
          <a:prstGeom prst="rect">
            <a:avLst/>
          </a:prstGeom>
        </p:spPr>
      </p:pic>
      <p:pic>
        <p:nvPicPr>
          <p:cNvPr id="6" name="Grafik 5">
            <a:extLst>
              <a:ext uri="{FF2B5EF4-FFF2-40B4-BE49-F238E27FC236}">
                <a16:creationId xmlns:a16="http://schemas.microsoft.com/office/drawing/2014/main" id="{9F102929-92FF-C257-CFF2-0944FB790C4C}"/>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44147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C5856-1E35-A992-2BB8-C4BD41670D03}"/>
              </a:ext>
            </a:extLst>
          </p:cNvPr>
          <p:cNvSpPr>
            <a:spLocks noGrp="1"/>
          </p:cNvSpPr>
          <p:nvPr>
            <p:ph type="title"/>
          </p:nvPr>
        </p:nvSpPr>
        <p:spPr>
          <a:xfrm>
            <a:off x="809625" y="8957"/>
            <a:ext cx="10515600" cy="1325563"/>
          </a:xfrm>
        </p:spPr>
        <p:txBody>
          <a:bodyPr/>
          <a:lstStyle/>
          <a:p>
            <a:r>
              <a:rPr lang="de-DE" b="1" dirty="0">
                <a:latin typeface="+mn-lt"/>
              </a:rPr>
              <a:t>Herausforderungen und Probleme </a:t>
            </a:r>
          </a:p>
        </p:txBody>
      </p:sp>
      <p:pic>
        <p:nvPicPr>
          <p:cNvPr id="6" name="Grafik 5">
            <a:extLst>
              <a:ext uri="{FF2B5EF4-FFF2-40B4-BE49-F238E27FC236}">
                <a16:creationId xmlns:a16="http://schemas.microsoft.com/office/drawing/2014/main" id="{A5DCC0F7-5C12-6ACF-727C-6F3FBF21A4E1}"/>
              </a:ext>
            </a:extLst>
          </p:cNvPr>
          <p:cNvPicPr>
            <a:picLocks noChangeAspect="1"/>
          </p:cNvPicPr>
          <p:nvPr/>
        </p:nvPicPr>
        <p:blipFill>
          <a:blip r:embed="rId3"/>
          <a:stretch>
            <a:fillRect/>
          </a:stretch>
        </p:blipFill>
        <p:spPr>
          <a:xfrm>
            <a:off x="10335802" y="3170228"/>
            <a:ext cx="1500046" cy="1392258"/>
          </a:xfrm>
          <a:prstGeom prst="rect">
            <a:avLst/>
          </a:prstGeom>
        </p:spPr>
      </p:pic>
      <p:pic>
        <p:nvPicPr>
          <p:cNvPr id="7" name="Grafik 6">
            <a:extLst>
              <a:ext uri="{FF2B5EF4-FFF2-40B4-BE49-F238E27FC236}">
                <a16:creationId xmlns:a16="http://schemas.microsoft.com/office/drawing/2014/main" id="{517D0F5D-5709-C349-B026-BFAE5C3AE761}"/>
              </a:ext>
            </a:extLst>
          </p:cNvPr>
          <p:cNvPicPr>
            <a:picLocks noChangeAspect="1"/>
          </p:cNvPicPr>
          <p:nvPr/>
        </p:nvPicPr>
        <p:blipFill>
          <a:blip r:embed="rId4"/>
          <a:stretch>
            <a:fillRect/>
          </a:stretch>
        </p:blipFill>
        <p:spPr>
          <a:xfrm>
            <a:off x="0" y="5472545"/>
            <a:ext cx="2750386" cy="1385455"/>
          </a:xfrm>
          <a:prstGeom prst="rect">
            <a:avLst/>
          </a:prstGeom>
        </p:spPr>
      </p:pic>
      <p:pic>
        <p:nvPicPr>
          <p:cNvPr id="8" name="Inhaltsplatzhalter 7">
            <a:extLst>
              <a:ext uri="{FF2B5EF4-FFF2-40B4-BE49-F238E27FC236}">
                <a16:creationId xmlns:a16="http://schemas.microsoft.com/office/drawing/2014/main" id="{17E14487-2EB6-46B3-5F9A-A07F9EF99421}"/>
              </a:ext>
            </a:extLst>
          </p:cNvPr>
          <p:cNvPicPr>
            <a:picLocks noGrp="1" noChangeAspect="1"/>
          </p:cNvPicPr>
          <p:nvPr>
            <p:ph idx="1"/>
          </p:nvPr>
        </p:nvPicPr>
        <p:blipFill>
          <a:blip r:embed="rId5"/>
          <a:stretch>
            <a:fillRect/>
          </a:stretch>
        </p:blipFill>
        <p:spPr>
          <a:xfrm>
            <a:off x="2423662" y="1196158"/>
            <a:ext cx="7344676" cy="5189652"/>
          </a:xfrm>
        </p:spPr>
      </p:pic>
    </p:spTree>
    <p:extLst>
      <p:ext uri="{BB962C8B-B14F-4D97-AF65-F5344CB8AC3E}">
        <p14:creationId xmlns:p14="http://schemas.microsoft.com/office/powerpoint/2010/main" val="1576042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00E67-C88B-2B4F-9461-F101445785F5}"/>
              </a:ext>
            </a:extLst>
          </p:cNvPr>
          <p:cNvSpPr>
            <a:spLocks noGrp="1"/>
          </p:cNvSpPr>
          <p:nvPr>
            <p:ph type="title"/>
          </p:nvPr>
        </p:nvSpPr>
        <p:spPr/>
        <p:txBody>
          <a:bodyPr/>
          <a:lstStyle/>
          <a:p>
            <a:r>
              <a:rPr lang="de-DE" b="1" dirty="0">
                <a:latin typeface="+mn-lt"/>
              </a:rPr>
              <a:t>Herausforderungen und Probleme</a:t>
            </a:r>
          </a:p>
        </p:txBody>
      </p:sp>
      <p:sp>
        <p:nvSpPr>
          <p:cNvPr id="3" name="Inhaltsplatzhalter 2">
            <a:extLst>
              <a:ext uri="{FF2B5EF4-FFF2-40B4-BE49-F238E27FC236}">
                <a16:creationId xmlns:a16="http://schemas.microsoft.com/office/drawing/2014/main" id="{36483820-1E35-6844-91F6-48DF68B4316F}"/>
              </a:ext>
            </a:extLst>
          </p:cNvPr>
          <p:cNvSpPr>
            <a:spLocks noGrp="1"/>
          </p:cNvSpPr>
          <p:nvPr>
            <p:ph idx="1"/>
          </p:nvPr>
        </p:nvSpPr>
        <p:spPr/>
        <p:txBody>
          <a:bodyPr/>
          <a:lstStyle/>
          <a:p>
            <a:pPr marL="0" indent="0">
              <a:buNone/>
            </a:pPr>
            <a:endParaRPr lang="de-DE" dirty="0"/>
          </a:p>
          <a:p>
            <a:pPr marL="0" indent="0">
              <a:buNone/>
            </a:pPr>
            <a:r>
              <a:rPr lang="de-DE" sz="2400" u="sng" dirty="0"/>
              <a:t>Problem </a:t>
            </a:r>
            <a:r>
              <a:rPr lang="de-DE" sz="2400" u="sng" dirty="0" err="1"/>
              <a:t>statement</a:t>
            </a:r>
            <a:r>
              <a:rPr lang="de-DE" sz="2400" u="sng" dirty="0"/>
              <a:t>:</a:t>
            </a:r>
          </a:p>
          <a:p>
            <a:r>
              <a:rPr lang="de-DE" sz="2400" dirty="0"/>
              <a:t>Beantwortet die Fragen, um euer Problem besser zu verstehen und für alle gleichermaßen verständlich zu machen!</a:t>
            </a:r>
          </a:p>
          <a:p>
            <a:r>
              <a:rPr lang="de-DE" sz="2400" dirty="0"/>
              <a:t>Achtet dabei auf Präzision und nehmt euch die Zeit, die Fragen möglichst genau zu beantworten und zu differenzieren. </a:t>
            </a:r>
          </a:p>
          <a:p>
            <a:pPr marL="0" indent="0">
              <a:buNone/>
            </a:pPr>
            <a:endParaRPr lang="de-DE" sz="2400" dirty="0"/>
          </a:p>
        </p:txBody>
      </p:sp>
      <p:pic>
        <p:nvPicPr>
          <p:cNvPr id="8" name="Grafik 7">
            <a:extLst>
              <a:ext uri="{FF2B5EF4-FFF2-40B4-BE49-F238E27FC236}">
                <a16:creationId xmlns:a16="http://schemas.microsoft.com/office/drawing/2014/main" id="{2725B06F-63D8-C8F7-B18D-98262EDC3A1C}"/>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9" name="Grafik 8">
            <a:extLst>
              <a:ext uri="{FF2B5EF4-FFF2-40B4-BE49-F238E27FC236}">
                <a16:creationId xmlns:a16="http://schemas.microsoft.com/office/drawing/2014/main" id="{FAB99574-0806-2CFB-DA60-D8BC5CA4D10F}"/>
              </a:ext>
            </a:extLst>
          </p:cNvPr>
          <p:cNvPicPr>
            <a:picLocks noChangeAspect="1"/>
          </p:cNvPicPr>
          <p:nvPr/>
        </p:nvPicPr>
        <p:blipFill>
          <a:blip r:embed="rId4"/>
          <a:stretch>
            <a:fillRect/>
          </a:stretch>
        </p:blipFill>
        <p:spPr>
          <a:xfrm>
            <a:off x="10531011" y="2083362"/>
            <a:ext cx="1500046" cy="1392258"/>
          </a:xfrm>
          <a:prstGeom prst="rect">
            <a:avLst/>
          </a:prstGeom>
        </p:spPr>
      </p:pic>
      <p:pic>
        <p:nvPicPr>
          <p:cNvPr id="7" name="Grafik 6">
            <a:extLst>
              <a:ext uri="{FF2B5EF4-FFF2-40B4-BE49-F238E27FC236}">
                <a16:creationId xmlns:a16="http://schemas.microsoft.com/office/drawing/2014/main" id="{57850F5E-CFB9-B94F-966B-D9F053AB3BD4}"/>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213B311C-175E-56D7-5BC2-A3BB5734D15A}"/>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217987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52B05-F961-2DC0-F6E8-699B98FC1D59}"/>
              </a:ext>
            </a:extLst>
          </p:cNvPr>
          <p:cNvSpPr>
            <a:spLocks noGrp="1"/>
          </p:cNvSpPr>
          <p:nvPr>
            <p:ph type="title"/>
          </p:nvPr>
        </p:nvSpPr>
        <p:spPr/>
        <p:txBody>
          <a:bodyPr/>
          <a:lstStyle/>
          <a:p>
            <a:r>
              <a:rPr lang="de-DE" b="1" dirty="0">
                <a:latin typeface="+mn-lt"/>
              </a:rPr>
              <a:t>Besprechung der Herausforderungen </a:t>
            </a:r>
            <a:br>
              <a:rPr lang="de-DE" b="1" dirty="0">
                <a:latin typeface="+mn-lt"/>
              </a:rPr>
            </a:br>
            <a:r>
              <a:rPr lang="de-DE" b="1" dirty="0">
                <a:latin typeface="+mn-lt"/>
              </a:rPr>
              <a:t>und Probleme </a:t>
            </a:r>
          </a:p>
        </p:txBody>
      </p:sp>
      <p:pic>
        <p:nvPicPr>
          <p:cNvPr id="4" name="Inhaltsplatzhalter 3" descr="Besprechung">
            <a:extLst>
              <a:ext uri="{FF2B5EF4-FFF2-40B4-BE49-F238E27FC236}">
                <a16:creationId xmlns:a16="http://schemas.microsoft.com/office/drawing/2014/main" id="{00BB7FBB-0C0D-E3A4-62A4-956A3F33A23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776240" y="1912064"/>
            <a:ext cx="3968188" cy="3968188"/>
          </a:xfrm>
          <a:prstGeom prst="rect">
            <a:avLst/>
          </a:prstGeom>
        </p:spPr>
      </p:pic>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3526B0CA-7801-2F47-9ADC-91852E1E2864}"/>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F75E4F1C-E870-4BF2-A579-94652FC4E1B7}"/>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52458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A94FFD07-12D8-944D-94CF-82F3F2F4B4FC}"/>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029BE4A9-1A98-A90F-7156-A7577E7A279D}"/>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3" name="Grafik 2">
            <a:extLst>
              <a:ext uri="{FF2B5EF4-FFF2-40B4-BE49-F238E27FC236}">
                <a16:creationId xmlns:a16="http://schemas.microsoft.com/office/drawing/2014/main" id="{CEDEDA82-53C4-3F66-B8F9-9F770819498C}"/>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211232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2FDDE-115F-9842-5005-F7563DEC49C0}"/>
              </a:ext>
            </a:extLst>
          </p:cNvPr>
          <p:cNvSpPr>
            <a:spLocks noGrp="1"/>
          </p:cNvSpPr>
          <p:nvPr>
            <p:ph type="title"/>
          </p:nvPr>
        </p:nvSpPr>
        <p:spPr/>
        <p:txBody>
          <a:bodyPr/>
          <a:lstStyle/>
          <a:p>
            <a:r>
              <a:rPr lang="de-DE" b="1" dirty="0">
                <a:latin typeface="+mn-lt"/>
              </a:rPr>
              <a:t>Jobs </a:t>
            </a:r>
            <a:r>
              <a:rPr lang="de-DE" b="1" dirty="0" err="1">
                <a:latin typeface="+mn-lt"/>
              </a:rPr>
              <a:t>to</a:t>
            </a:r>
            <a:r>
              <a:rPr lang="de-DE" b="1" dirty="0">
                <a:latin typeface="+mn-lt"/>
              </a:rPr>
              <a:t> </a:t>
            </a:r>
            <a:r>
              <a:rPr lang="de-DE" b="1" dirty="0" err="1">
                <a:latin typeface="+mn-lt"/>
              </a:rPr>
              <a:t>be</a:t>
            </a:r>
            <a:r>
              <a:rPr lang="de-DE" b="1" dirty="0">
                <a:latin typeface="+mn-lt"/>
              </a:rPr>
              <a:t> </a:t>
            </a:r>
            <a:r>
              <a:rPr lang="de-DE" b="1" dirty="0" err="1">
                <a:latin typeface="+mn-lt"/>
              </a:rPr>
              <a:t>done</a:t>
            </a:r>
            <a:r>
              <a:rPr lang="de-DE" b="1" dirty="0">
                <a:latin typeface="+mn-lt"/>
              </a:rPr>
              <a:t> </a:t>
            </a:r>
          </a:p>
        </p:txBody>
      </p:sp>
      <p:pic>
        <p:nvPicPr>
          <p:cNvPr id="10" name="Inhaltsplatzhalter 9">
            <a:extLst>
              <a:ext uri="{FF2B5EF4-FFF2-40B4-BE49-F238E27FC236}">
                <a16:creationId xmlns:a16="http://schemas.microsoft.com/office/drawing/2014/main" id="{541F5F74-826E-5342-C2A5-DECE8AB75199}"/>
              </a:ext>
            </a:extLst>
          </p:cNvPr>
          <p:cNvPicPr>
            <a:picLocks noGrp="1" noChangeAspect="1"/>
          </p:cNvPicPr>
          <p:nvPr>
            <p:ph idx="1"/>
          </p:nvPr>
        </p:nvPicPr>
        <p:blipFill>
          <a:blip r:embed="rId3"/>
          <a:stretch>
            <a:fillRect/>
          </a:stretch>
        </p:blipFill>
        <p:spPr>
          <a:xfrm>
            <a:off x="246579" y="2650601"/>
            <a:ext cx="1427888" cy="1556795"/>
          </a:xfrm>
        </p:spPr>
      </p:pic>
      <p:sp>
        <p:nvSpPr>
          <p:cNvPr id="6" name="Textfeld 5">
            <a:extLst>
              <a:ext uri="{FF2B5EF4-FFF2-40B4-BE49-F238E27FC236}">
                <a16:creationId xmlns:a16="http://schemas.microsoft.com/office/drawing/2014/main" id="{18E69DE5-258B-F83F-9262-F6F609FA9C61}"/>
              </a:ext>
            </a:extLst>
          </p:cNvPr>
          <p:cNvSpPr txBox="1"/>
          <p:nvPr/>
        </p:nvSpPr>
        <p:spPr>
          <a:xfrm>
            <a:off x="1875099" y="3136612"/>
            <a:ext cx="8795036" cy="584775"/>
          </a:xfrm>
          <a:prstGeom prst="rect">
            <a:avLst/>
          </a:prstGeom>
          <a:noFill/>
        </p:spPr>
        <p:txBody>
          <a:bodyPr wrap="none" rtlCol="0">
            <a:spAutoFit/>
          </a:bodyPr>
          <a:lstStyle/>
          <a:p>
            <a:r>
              <a:rPr lang="de-DE" sz="3200" dirty="0"/>
              <a:t>Was muss getan werden, um das Problem zu lösen?</a:t>
            </a:r>
          </a:p>
        </p:txBody>
      </p:sp>
      <p:pic>
        <p:nvPicPr>
          <p:cNvPr id="9"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7FBB4526-AAB0-E04D-8A10-C0710FAF6207}"/>
              </a:ext>
            </a:extLst>
          </p:cNvPr>
          <p:cNvPicPr>
            <a:picLocks noChangeAspect="1"/>
          </p:cNvPicPr>
          <p:nvPr/>
        </p:nvPicPr>
        <p:blipFill>
          <a:blip r:embed="rId5"/>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4517C2BA-284E-F5EA-0582-82090070AFD4}"/>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242068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A1687-4C3E-16FE-B559-094D59120992}"/>
              </a:ext>
            </a:extLst>
          </p:cNvPr>
          <p:cNvSpPr>
            <a:spLocks noGrp="1"/>
          </p:cNvSpPr>
          <p:nvPr>
            <p:ph type="title"/>
          </p:nvPr>
        </p:nvSpPr>
        <p:spPr/>
        <p:txBody>
          <a:bodyPr/>
          <a:lstStyle/>
          <a:p>
            <a:endParaRPr lang="de-DE" b="1" dirty="0"/>
          </a:p>
        </p:txBody>
      </p:sp>
      <p:pic>
        <p:nvPicPr>
          <p:cNvPr id="6" name="Inhaltsplatzhalter 5">
            <a:extLst>
              <a:ext uri="{FF2B5EF4-FFF2-40B4-BE49-F238E27FC236}">
                <a16:creationId xmlns:a16="http://schemas.microsoft.com/office/drawing/2014/main" id="{D764B5AB-DB93-B0C3-1767-18CD9907E650}"/>
              </a:ext>
            </a:extLst>
          </p:cNvPr>
          <p:cNvPicPr>
            <a:picLocks noGrp="1" noChangeAspect="1"/>
          </p:cNvPicPr>
          <p:nvPr>
            <p:ph idx="1"/>
          </p:nvPr>
        </p:nvPicPr>
        <p:blipFill>
          <a:blip r:embed="rId3"/>
          <a:stretch>
            <a:fillRect/>
          </a:stretch>
        </p:blipFill>
        <p:spPr>
          <a:xfrm>
            <a:off x="1384143" y="99664"/>
            <a:ext cx="9423714" cy="6658672"/>
          </a:xfrm>
        </p:spPr>
      </p:pic>
    </p:spTree>
    <p:extLst>
      <p:ext uri="{BB962C8B-B14F-4D97-AF65-F5344CB8AC3E}">
        <p14:creationId xmlns:p14="http://schemas.microsoft.com/office/powerpoint/2010/main" val="700741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00E67-C88B-2B4F-9461-F101445785F5}"/>
              </a:ext>
            </a:extLst>
          </p:cNvPr>
          <p:cNvSpPr>
            <a:spLocks noGrp="1"/>
          </p:cNvSpPr>
          <p:nvPr>
            <p:ph type="title"/>
          </p:nvPr>
        </p:nvSpPr>
        <p:spPr/>
        <p:txBody>
          <a:bodyPr/>
          <a:lstStyle/>
          <a:p>
            <a:r>
              <a:rPr lang="de-DE" b="1" dirty="0">
                <a:latin typeface="+mn-lt"/>
              </a:rPr>
              <a:t>Jobs </a:t>
            </a:r>
            <a:r>
              <a:rPr lang="de-DE" b="1" dirty="0" err="1">
                <a:latin typeface="+mn-lt"/>
              </a:rPr>
              <a:t>to</a:t>
            </a:r>
            <a:r>
              <a:rPr lang="de-DE" b="1" dirty="0">
                <a:latin typeface="+mn-lt"/>
              </a:rPr>
              <a:t> </a:t>
            </a:r>
            <a:r>
              <a:rPr lang="de-DE" b="1" dirty="0" err="1">
                <a:latin typeface="+mn-lt"/>
              </a:rPr>
              <a:t>be</a:t>
            </a:r>
            <a:r>
              <a:rPr lang="de-DE" b="1" dirty="0">
                <a:latin typeface="+mn-lt"/>
              </a:rPr>
              <a:t> </a:t>
            </a:r>
            <a:r>
              <a:rPr lang="de-DE" b="1" dirty="0" err="1">
                <a:latin typeface="+mn-lt"/>
              </a:rPr>
              <a:t>done</a:t>
            </a:r>
            <a:endParaRPr lang="de-DE" b="1" dirty="0">
              <a:latin typeface="+mn-lt"/>
            </a:endParaRPr>
          </a:p>
        </p:txBody>
      </p:sp>
      <p:sp>
        <p:nvSpPr>
          <p:cNvPr id="3" name="Inhaltsplatzhalter 2">
            <a:extLst>
              <a:ext uri="{FF2B5EF4-FFF2-40B4-BE49-F238E27FC236}">
                <a16:creationId xmlns:a16="http://schemas.microsoft.com/office/drawing/2014/main" id="{36483820-1E35-6844-91F6-48DF68B4316F}"/>
              </a:ext>
            </a:extLst>
          </p:cNvPr>
          <p:cNvSpPr>
            <a:spLocks noGrp="1"/>
          </p:cNvSpPr>
          <p:nvPr>
            <p:ph idx="1"/>
          </p:nvPr>
        </p:nvSpPr>
        <p:spPr/>
        <p:txBody>
          <a:bodyPr/>
          <a:lstStyle/>
          <a:p>
            <a:pPr marL="0" indent="0">
              <a:buNone/>
            </a:pPr>
            <a:r>
              <a:rPr lang="de-DE" sz="2400" u="sng" dirty="0"/>
              <a:t>Jobs </a:t>
            </a:r>
            <a:r>
              <a:rPr lang="de-DE" sz="2400" u="sng" dirty="0" err="1"/>
              <a:t>to</a:t>
            </a:r>
            <a:r>
              <a:rPr lang="de-DE" sz="2400" u="sng" dirty="0"/>
              <a:t> </a:t>
            </a:r>
            <a:r>
              <a:rPr lang="de-DE" sz="2400" u="sng" dirty="0" err="1"/>
              <a:t>be</a:t>
            </a:r>
            <a:r>
              <a:rPr lang="de-DE" sz="2400" u="sng" dirty="0"/>
              <a:t> </a:t>
            </a:r>
            <a:r>
              <a:rPr lang="de-DE" sz="2400" u="sng" dirty="0" err="1"/>
              <a:t>done</a:t>
            </a:r>
            <a:r>
              <a:rPr lang="de-DE" sz="2400" u="sng" dirty="0"/>
              <a:t>:</a:t>
            </a:r>
          </a:p>
          <a:p>
            <a:r>
              <a:rPr lang="de-DE" sz="2400" dirty="0"/>
              <a:t>Erstellt individuell! (Einzelarbeit) so viele „Jobs </a:t>
            </a:r>
            <a:r>
              <a:rPr lang="de-DE" sz="2400" dirty="0" err="1"/>
              <a:t>to</a:t>
            </a:r>
            <a:r>
              <a:rPr lang="de-DE" sz="2400" dirty="0"/>
              <a:t> </a:t>
            </a:r>
            <a:r>
              <a:rPr lang="de-DE" sz="2400" dirty="0" err="1"/>
              <a:t>be</a:t>
            </a:r>
            <a:r>
              <a:rPr lang="de-DE" sz="2400" dirty="0"/>
              <a:t> </a:t>
            </a:r>
            <a:r>
              <a:rPr lang="de-DE" sz="2400" dirty="0" err="1"/>
              <a:t>done</a:t>
            </a:r>
            <a:r>
              <a:rPr lang="de-DE" sz="2400" dirty="0"/>
              <a:t>“ wie möglich! </a:t>
            </a:r>
          </a:p>
          <a:p>
            <a:r>
              <a:rPr lang="de-DE" sz="2400" dirty="0"/>
              <a:t>Die Situationsbeschreibung soll kleinere Situationen innerhalb eures Problems beschreiben, um dann verstehen zu können was man daran ändern (Motivation), und was man damit erreichen will (Ziel). </a:t>
            </a:r>
          </a:p>
          <a:p>
            <a:r>
              <a:rPr lang="de-DE" sz="2400" dirty="0"/>
              <a:t>Achtet dabei auf Präzision und nehmt euch die Zeit die Aussagen möglichst genau zu beantworten und zu differenzieren. </a:t>
            </a:r>
          </a:p>
          <a:p>
            <a:r>
              <a:rPr lang="de-DE" sz="2400" dirty="0"/>
              <a:t>Besprecht eure Ergebnisse in der Gruppe!</a:t>
            </a:r>
          </a:p>
        </p:txBody>
      </p:sp>
      <p:pic>
        <p:nvPicPr>
          <p:cNvPr id="7" name="Inhaltsplatzhalter 9">
            <a:extLst>
              <a:ext uri="{FF2B5EF4-FFF2-40B4-BE49-F238E27FC236}">
                <a16:creationId xmlns:a16="http://schemas.microsoft.com/office/drawing/2014/main" id="{1B609887-867E-4D07-9939-63E5589F3985}"/>
              </a:ext>
            </a:extLst>
          </p:cNvPr>
          <p:cNvPicPr>
            <a:picLocks noChangeAspect="1"/>
          </p:cNvPicPr>
          <p:nvPr/>
        </p:nvPicPr>
        <p:blipFill>
          <a:blip r:embed="rId3"/>
          <a:stretch>
            <a:fillRect/>
          </a:stretch>
        </p:blipFill>
        <p:spPr>
          <a:xfrm>
            <a:off x="10448523" y="1238259"/>
            <a:ext cx="1427888" cy="1556795"/>
          </a:xfrm>
          <a:prstGeom prst="rect">
            <a:avLst/>
          </a:prstGeom>
        </p:spPr>
      </p:pic>
      <p:pic>
        <p:nvPicPr>
          <p:cNvPr id="9"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F6F01336-191B-3C45-887C-3F748813A0A8}"/>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44531318-71D6-C343-89CC-5B7BAFB15CDB}"/>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34462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278AA0E5-6268-3642-9C4C-FD3A691957A7}"/>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BE19058D-7BFF-2425-C63B-C21DC09003C4}"/>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3" name="Grafik 2">
            <a:extLst>
              <a:ext uri="{FF2B5EF4-FFF2-40B4-BE49-F238E27FC236}">
                <a16:creationId xmlns:a16="http://schemas.microsoft.com/office/drawing/2014/main" id="{11456FA7-E502-35B2-3FCF-1C21CBB361B1}"/>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860651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F91F0-DAF5-DE87-D1A2-839613299F4D}"/>
              </a:ext>
            </a:extLst>
          </p:cNvPr>
          <p:cNvSpPr>
            <a:spLocks noGrp="1"/>
          </p:cNvSpPr>
          <p:nvPr>
            <p:ph type="title"/>
          </p:nvPr>
        </p:nvSpPr>
        <p:spPr/>
        <p:txBody>
          <a:bodyPr/>
          <a:lstStyle/>
          <a:p>
            <a:r>
              <a:rPr lang="de-DE" b="1" dirty="0">
                <a:latin typeface="+mn-lt"/>
              </a:rPr>
              <a:t>Ideen sammeln</a:t>
            </a:r>
            <a:endParaRPr lang="de-DE" b="1" dirty="0">
              <a:highlight>
                <a:srgbClr val="FFFF00"/>
              </a:highlight>
              <a:latin typeface="+mn-lt"/>
            </a:endParaRPr>
          </a:p>
        </p:txBody>
      </p:sp>
      <p:sp>
        <p:nvSpPr>
          <p:cNvPr id="3" name="Inhaltsplatzhalter 2">
            <a:extLst>
              <a:ext uri="{FF2B5EF4-FFF2-40B4-BE49-F238E27FC236}">
                <a16:creationId xmlns:a16="http://schemas.microsoft.com/office/drawing/2014/main" id="{51BE2F61-2149-3F74-087D-96E2E386C146}"/>
              </a:ext>
            </a:extLst>
          </p:cNvPr>
          <p:cNvSpPr>
            <a:spLocks noGrp="1"/>
          </p:cNvSpPr>
          <p:nvPr>
            <p:ph idx="1"/>
          </p:nvPr>
        </p:nvSpPr>
        <p:spPr/>
        <p:txBody>
          <a:bodyPr/>
          <a:lstStyle/>
          <a:p>
            <a:pPr marL="0" indent="0">
              <a:buNone/>
            </a:pPr>
            <a:endParaRPr lang="de-DE" dirty="0"/>
          </a:p>
          <a:p>
            <a:pPr marL="0" indent="0">
              <a:buNone/>
            </a:pPr>
            <a:r>
              <a:rPr lang="de-DE" u="sng" dirty="0"/>
              <a:t>Brainstorming: </a:t>
            </a:r>
          </a:p>
          <a:p>
            <a:pPr marL="0" indent="0">
              <a:buNone/>
            </a:pPr>
            <a:r>
              <a:rPr lang="de-DE" dirty="0"/>
              <a:t>Überlegt euch individuell (!) Möglichkeiten, wie euer ausgewähltes Problem gelöst werden kann. Schreibt jeweils eine Idee auf einen Klebezettel. </a:t>
            </a:r>
          </a:p>
          <a:p>
            <a:pPr marL="0" indent="0">
              <a:buNone/>
            </a:pPr>
            <a:endParaRPr lang="de-DE" dirty="0"/>
          </a:p>
          <a:p>
            <a:pPr marL="0" indent="0">
              <a:buNone/>
            </a:pPr>
            <a:r>
              <a:rPr lang="de-DE" dirty="0"/>
              <a:t>Jede*</a:t>
            </a:r>
            <a:r>
              <a:rPr lang="de-DE" dirty="0" err="1"/>
              <a:t>r</a:t>
            </a:r>
            <a:r>
              <a:rPr lang="de-DE" dirty="0"/>
              <a:t> überlegt sich so viele Ideen wie möglich! </a:t>
            </a:r>
          </a:p>
        </p:txBody>
      </p:sp>
      <p:pic>
        <p:nvPicPr>
          <p:cNvPr id="5" name="Grafik 4">
            <a:extLst>
              <a:ext uri="{FF2B5EF4-FFF2-40B4-BE49-F238E27FC236}">
                <a16:creationId xmlns:a16="http://schemas.microsoft.com/office/drawing/2014/main" id="{10D2D68D-CD38-2077-1552-98EAB2144C36}"/>
              </a:ext>
            </a:extLst>
          </p:cNvPr>
          <p:cNvPicPr>
            <a:picLocks noChangeAspect="1"/>
          </p:cNvPicPr>
          <p:nvPr/>
        </p:nvPicPr>
        <p:blipFill>
          <a:blip r:embed="rId3"/>
          <a:stretch>
            <a:fillRect/>
          </a:stretch>
        </p:blipFill>
        <p:spPr>
          <a:xfrm>
            <a:off x="10593941" y="3035439"/>
            <a:ext cx="1299341" cy="1438556"/>
          </a:xfrm>
          <a:prstGeom prst="rect">
            <a:avLst/>
          </a:prstGeom>
        </p:spPr>
      </p:pic>
      <p:pic>
        <p:nvPicPr>
          <p:cNvPr id="7" name="Grafik 6">
            <a:extLst>
              <a:ext uri="{FF2B5EF4-FFF2-40B4-BE49-F238E27FC236}">
                <a16:creationId xmlns:a16="http://schemas.microsoft.com/office/drawing/2014/main" id="{7F338C08-29B7-B93B-0656-69A308B3944B}"/>
              </a:ext>
            </a:extLst>
          </p:cNvPr>
          <p:cNvPicPr>
            <a:picLocks noChangeAspect="1"/>
          </p:cNvPicPr>
          <p:nvPr/>
        </p:nvPicPr>
        <p:blipFill>
          <a:blip r:embed="rId4"/>
          <a:stretch>
            <a:fillRect/>
          </a:stretch>
        </p:blipFill>
        <p:spPr>
          <a:xfrm>
            <a:off x="8422081" y="6045854"/>
            <a:ext cx="3769919" cy="788020"/>
          </a:xfrm>
          <a:prstGeom prst="rect">
            <a:avLst/>
          </a:prstGeom>
        </p:spPr>
      </p:pic>
      <p:pic>
        <p:nvPicPr>
          <p:cNvPr id="9" name="Grafik 8">
            <a:extLst>
              <a:ext uri="{FF2B5EF4-FFF2-40B4-BE49-F238E27FC236}">
                <a16:creationId xmlns:a16="http://schemas.microsoft.com/office/drawing/2014/main" id="{46644CFC-D1F5-2442-AF21-42E6D1832730}"/>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69F9E6CD-FF63-3FF4-F6D3-CEE267DB34D0}"/>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661287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13AD4-02F2-A4F1-CA00-D5B558739C90}"/>
              </a:ext>
            </a:extLst>
          </p:cNvPr>
          <p:cNvSpPr>
            <a:spLocks noGrp="1"/>
          </p:cNvSpPr>
          <p:nvPr>
            <p:ph type="title"/>
          </p:nvPr>
        </p:nvSpPr>
        <p:spPr/>
        <p:txBody>
          <a:bodyPr/>
          <a:lstStyle/>
          <a:p>
            <a:r>
              <a:rPr lang="de-DE" b="1" dirty="0">
                <a:latin typeface="+mn-lt"/>
              </a:rPr>
              <a:t>Ideen sammeln</a:t>
            </a:r>
            <a:endParaRPr lang="de-DE" dirty="0">
              <a:highlight>
                <a:srgbClr val="FFFF00"/>
              </a:highlight>
              <a:latin typeface="+mn-lt"/>
            </a:endParaRPr>
          </a:p>
        </p:txBody>
      </p:sp>
      <p:sp>
        <p:nvSpPr>
          <p:cNvPr id="3" name="Inhaltsplatzhalter 2">
            <a:extLst>
              <a:ext uri="{FF2B5EF4-FFF2-40B4-BE49-F238E27FC236}">
                <a16:creationId xmlns:a16="http://schemas.microsoft.com/office/drawing/2014/main" id="{5DDACE28-DB32-13EE-6CFE-EDD1BD27DAF6}"/>
              </a:ext>
            </a:extLst>
          </p:cNvPr>
          <p:cNvSpPr>
            <a:spLocks noGrp="1"/>
          </p:cNvSpPr>
          <p:nvPr>
            <p:ph idx="1"/>
          </p:nvPr>
        </p:nvSpPr>
        <p:spPr/>
        <p:txBody>
          <a:bodyPr/>
          <a:lstStyle/>
          <a:p>
            <a:endParaRPr lang="de-DE" dirty="0"/>
          </a:p>
          <a:p>
            <a:pPr marL="0" indent="0">
              <a:buNone/>
            </a:pPr>
            <a:r>
              <a:rPr lang="de-DE" u="sng" dirty="0"/>
              <a:t>Gemeinsam Brainstormen:</a:t>
            </a:r>
          </a:p>
          <a:p>
            <a:pPr marL="0" indent="0">
              <a:buNone/>
            </a:pPr>
            <a:r>
              <a:rPr lang="de-DE" dirty="0"/>
              <a:t>Ordnet die Ideen in eurer Gruppe. Sortiert Doppelungen aus. </a:t>
            </a:r>
          </a:p>
          <a:p>
            <a:pPr marL="0" indent="0">
              <a:buNone/>
            </a:pPr>
            <a:r>
              <a:rPr lang="de-DE" dirty="0"/>
              <a:t>Positioniert die verschiedenen Ideen zur Problemlösung auf dem großen Papier, um einen guten Überblick zu erhalten. </a:t>
            </a:r>
          </a:p>
          <a:p>
            <a:pPr marL="0" indent="0">
              <a:buNone/>
            </a:pPr>
            <a:r>
              <a:rPr lang="de-DE" dirty="0"/>
              <a:t>Denkt weiter, kombiniert Ideen und bessert aus!</a:t>
            </a:r>
          </a:p>
        </p:txBody>
      </p:sp>
      <p:pic>
        <p:nvPicPr>
          <p:cNvPr id="8" name="Grafik 7">
            <a:extLst>
              <a:ext uri="{FF2B5EF4-FFF2-40B4-BE49-F238E27FC236}">
                <a16:creationId xmlns:a16="http://schemas.microsoft.com/office/drawing/2014/main" id="{D94B347C-950A-4127-B196-0344779811F8}"/>
              </a:ext>
            </a:extLst>
          </p:cNvPr>
          <p:cNvPicPr>
            <a:picLocks noChangeAspect="1"/>
          </p:cNvPicPr>
          <p:nvPr/>
        </p:nvPicPr>
        <p:blipFill>
          <a:blip r:embed="rId3"/>
          <a:stretch>
            <a:fillRect/>
          </a:stretch>
        </p:blipFill>
        <p:spPr>
          <a:xfrm>
            <a:off x="10704129" y="2912149"/>
            <a:ext cx="1299341" cy="1438556"/>
          </a:xfrm>
          <a:prstGeom prst="rect">
            <a:avLst/>
          </a:prstGeom>
        </p:spPr>
      </p:pic>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10" name="Grafik 9">
            <a:extLst>
              <a:ext uri="{FF2B5EF4-FFF2-40B4-BE49-F238E27FC236}">
                <a16:creationId xmlns:a16="http://schemas.microsoft.com/office/drawing/2014/main" id="{C9A3AAFD-7D88-BF4B-829E-730E26E04CB3}"/>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E144AC80-1E49-F742-FC14-8930928106A8}"/>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28346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tx1"/>
                </a:solidFill>
                <a:latin typeface="+mn-lt"/>
              </a:rPr>
              <a:t>Ziele des Projekttags</a:t>
            </a:r>
          </a:p>
        </p:txBody>
      </p:sp>
      <p:sp>
        <p:nvSpPr>
          <p:cNvPr id="3" name="Inhaltsplatzhalter 2"/>
          <p:cNvSpPr>
            <a:spLocks noGrp="1"/>
          </p:cNvSpPr>
          <p:nvPr>
            <p:ph idx="1"/>
          </p:nvPr>
        </p:nvSpPr>
        <p:spPr>
          <a:xfrm>
            <a:off x="838200" y="1356544"/>
            <a:ext cx="9601200" cy="4121727"/>
          </a:xfrm>
        </p:spPr>
        <p:txBody>
          <a:bodyPr>
            <a:normAutofit lnSpcReduction="10000"/>
          </a:bodyPr>
          <a:lstStyle/>
          <a:p>
            <a:pPr marL="514350" indent="-514350">
              <a:lnSpc>
                <a:spcPct val="150000"/>
              </a:lnSpc>
              <a:buAutoNum type="arabicParenR"/>
            </a:pPr>
            <a:r>
              <a:rPr lang="de-DE" sz="2800" dirty="0"/>
              <a:t>Den Europäischen Grünen Dea</a:t>
            </a:r>
            <a:r>
              <a:rPr lang="de-DE" dirty="0"/>
              <a:t>l als eine politische Priorität der EU </a:t>
            </a:r>
            <a:r>
              <a:rPr lang="de-DE" sz="2800" dirty="0"/>
              <a:t>kennenlernen</a:t>
            </a:r>
          </a:p>
          <a:p>
            <a:pPr marL="514350" indent="-514350">
              <a:lnSpc>
                <a:spcPct val="150000"/>
              </a:lnSpc>
              <a:buAutoNum type="arabicParenR"/>
            </a:pPr>
            <a:r>
              <a:rPr lang="de-DE" sz="2800" dirty="0"/>
              <a:t>Beteiligungsmöglichkeiten für junge Menschen kennenlernen</a:t>
            </a:r>
          </a:p>
          <a:p>
            <a:pPr marL="514350" indent="-514350">
              <a:lnSpc>
                <a:spcPct val="150000"/>
              </a:lnSpc>
              <a:buAutoNum type="arabicParenR"/>
            </a:pPr>
            <a:r>
              <a:rPr lang="de-DE" sz="2800" dirty="0"/>
              <a:t>Zentrale </a:t>
            </a:r>
            <a:r>
              <a:rPr lang="de-DE" dirty="0"/>
              <a:t>Herausforderungen und Probleme der eigenen Region/Stadt darstellen</a:t>
            </a:r>
          </a:p>
          <a:p>
            <a:pPr marL="514350" indent="-514350">
              <a:lnSpc>
                <a:spcPct val="150000"/>
              </a:lnSpc>
              <a:buAutoNum type="arabicParenR"/>
            </a:pPr>
            <a:r>
              <a:rPr lang="de-DE" sz="2800" dirty="0"/>
              <a:t>Lösungen zu diesen Problemen gestalten und bewerten</a:t>
            </a:r>
          </a:p>
          <a:p>
            <a:endParaRPr lang="de-DE" dirty="0"/>
          </a:p>
          <a:p>
            <a:endParaRPr lang="de-DE" dirty="0"/>
          </a:p>
        </p:txBody>
      </p:sp>
      <p:pic>
        <p:nvPicPr>
          <p:cNvPr id="7" name="Grafik 6">
            <a:extLst>
              <a:ext uri="{FF2B5EF4-FFF2-40B4-BE49-F238E27FC236}">
                <a16:creationId xmlns:a16="http://schemas.microsoft.com/office/drawing/2014/main" id="{34A61F29-6EA9-4D5C-FF45-80DE84BC1FC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3BC32999-4AB3-BB4D-B603-37C8856E7934}"/>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CE1A494B-7BB7-DF24-1F4E-DBD46A8CE7B2}"/>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946157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mn-lt"/>
              </a:rPr>
              <a:t>Pause</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endParaRPr lang="de-DE" dirty="0"/>
          </a:p>
          <a:p>
            <a:endParaRPr lang="de-DE" dirty="0"/>
          </a:p>
          <a:p>
            <a:pPr marL="0" indent="0">
              <a:buNone/>
            </a:pPr>
            <a:r>
              <a:rPr lang="de-DE" dirty="0"/>
              <a:t>			</a:t>
            </a:r>
          </a:p>
        </p:txBody>
      </p:sp>
      <p:pic>
        <p:nvPicPr>
          <p:cNvPr id="6" name="Inhaltsplatzhalter 7" descr="Obstschüssel">
            <a:extLst>
              <a:ext uri="{FF2B5EF4-FFF2-40B4-BE49-F238E27FC236}">
                <a16:creationId xmlns:a16="http://schemas.microsoft.com/office/drawing/2014/main" id="{491A33CF-EEE4-2397-EFD1-9B3D8BED28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1546" y="1933553"/>
            <a:ext cx="2777364" cy="2777364"/>
          </a:xfrm>
          <a:prstGeom prst="rect">
            <a:avLst/>
          </a:prstGeom>
        </p:spPr>
      </p:pic>
      <p:pic>
        <p:nvPicPr>
          <p:cNvPr id="7" name="Grafik 6" descr="Kaffee">
            <a:extLst>
              <a:ext uri="{FF2B5EF4-FFF2-40B4-BE49-F238E27FC236}">
                <a16:creationId xmlns:a16="http://schemas.microsoft.com/office/drawing/2014/main" id="{8E8C06D8-D305-0959-1D5D-8BE2C21DAD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8321" y="1588272"/>
            <a:ext cx="3312017" cy="3312017"/>
          </a:xfrm>
          <a:prstGeom prst="rect">
            <a:avLst/>
          </a:prstGeom>
        </p:spPr>
      </p:pic>
      <p:pic>
        <p:nvPicPr>
          <p:cNvPr id="10" name="Grafik 11">
            <a:extLst>
              <a:ext uri="{FF2B5EF4-FFF2-40B4-BE49-F238E27FC236}">
                <a16:creationId xmlns:a16="http://schemas.microsoft.com/office/drawing/2014/main" id="{869D0DA6-679F-1F64-8496-62F4CF02EFB9}"/>
              </a:ext>
            </a:extLst>
          </p:cNvPr>
          <p:cNvPicPr>
            <a:picLocks noChangeAspect="1"/>
          </p:cNvPicPr>
          <p:nvPr/>
        </p:nvPicPr>
        <p:blipFill>
          <a:blip r:embed="rId6"/>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45B626A2-4FCD-C545-996D-C4D4B46A5A07}"/>
              </a:ext>
            </a:extLst>
          </p:cNvPr>
          <p:cNvPicPr>
            <a:picLocks noChangeAspect="1"/>
          </p:cNvPicPr>
          <p:nvPr/>
        </p:nvPicPr>
        <p:blipFill>
          <a:blip r:embed="rId7"/>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9A21E7C2-7A2B-61BF-C7DA-29CF2A81FBF6}"/>
              </a:ext>
            </a:extLst>
          </p:cNvPr>
          <p:cNvPicPr>
            <a:picLocks noChangeAspect="1"/>
          </p:cNvPicPr>
          <p:nvPr/>
        </p:nvPicPr>
        <p:blipFill rotWithShape="1">
          <a:blip r:embed="rId8"/>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421641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8236A37D-2F16-064E-A2B8-C5D8D2C82465}"/>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9F3A7ED4-2052-C279-1A44-038CA3CD48C1}"/>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3" name="Grafik 2">
            <a:extLst>
              <a:ext uri="{FF2B5EF4-FFF2-40B4-BE49-F238E27FC236}">
                <a16:creationId xmlns:a16="http://schemas.microsoft.com/office/drawing/2014/main" id="{68794A6C-6CB5-C8EA-C8BE-E149B4164F75}"/>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4176497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13E7E-3F89-A0EB-3638-8F654B3293C2}"/>
              </a:ext>
            </a:extLst>
          </p:cNvPr>
          <p:cNvSpPr>
            <a:spLocks noGrp="1"/>
          </p:cNvSpPr>
          <p:nvPr>
            <p:ph type="title"/>
          </p:nvPr>
        </p:nvSpPr>
        <p:spPr/>
        <p:txBody>
          <a:bodyPr/>
          <a:lstStyle/>
          <a:p>
            <a:r>
              <a:rPr lang="de-DE" b="1" dirty="0">
                <a:latin typeface="+mn-lt"/>
              </a:rPr>
              <a:t>I like…, I </a:t>
            </a:r>
            <a:r>
              <a:rPr lang="de-DE" b="1" dirty="0" err="1">
                <a:latin typeface="+mn-lt"/>
              </a:rPr>
              <a:t>wish</a:t>
            </a:r>
            <a:r>
              <a:rPr lang="de-DE" b="1" dirty="0">
                <a:latin typeface="+mn-lt"/>
              </a:rPr>
              <a:t>…, I </a:t>
            </a:r>
            <a:r>
              <a:rPr lang="de-DE" b="1" dirty="0" err="1">
                <a:latin typeface="+mn-lt"/>
              </a:rPr>
              <a:t>wonder</a:t>
            </a:r>
            <a:r>
              <a:rPr lang="de-DE" b="1" dirty="0">
                <a:latin typeface="+mn-lt"/>
              </a:rPr>
              <a:t>… </a:t>
            </a:r>
          </a:p>
        </p:txBody>
      </p:sp>
      <p:sp>
        <p:nvSpPr>
          <p:cNvPr id="6" name="Inhaltsplatzhalter 5">
            <a:extLst>
              <a:ext uri="{FF2B5EF4-FFF2-40B4-BE49-F238E27FC236}">
                <a16:creationId xmlns:a16="http://schemas.microsoft.com/office/drawing/2014/main" id="{4656F558-C0CC-6179-9DD2-65D46D093595}"/>
              </a:ext>
            </a:extLst>
          </p:cNvPr>
          <p:cNvSpPr txBox="1">
            <a:spLocks noGrp="1"/>
          </p:cNvSpPr>
          <p:nvPr>
            <p:ph idx="1"/>
          </p:nvPr>
        </p:nvSpPr>
        <p:spPr>
          <a:xfrm>
            <a:off x="2143123" y="1874160"/>
            <a:ext cx="7905754" cy="2249847"/>
          </a:xfrm>
          <a:prstGeom prst="rect">
            <a:avLst/>
          </a:prstGeom>
          <a:noFill/>
        </p:spPr>
        <p:txBody>
          <a:bodyPr wrap="none" rtlCol="0">
            <a:spAutoFit/>
          </a:bodyPr>
          <a:lstStyle/>
          <a:p>
            <a:pPr marL="0" indent="0">
              <a:buNone/>
            </a:pPr>
            <a:endParaRPr lang="de-DE" sz="3200" dirty="0"/>
          </a:p>
          <a:p>
            <a:pPr marL="0" indent="0">
              <a:buNone/>
            </a:pPr>
            <a:endParaRPr lang="de-DE" sz="3200" dirty="0"/>
          </a:p>
          <a:p>
            <a:pPr marL="0" indent="0">
              <a:buNone/>
            </a:pPr>
            <a:endParaRPr lang="de-DE" sz="3200" dirty="0"/>
          </a:p>
          <a:p>
            <a:pPr marL="0" indent="0">
              <a:buNone/>
            </a:pPr>
            <a:r>
              <a:rPr lang="de-DE" sz="3200" dirty="0"/>
              <a:t>Brainstorming vertiefen und Ideen präzisieren</a:t>
            </a:r>
          </a:p>
        </p:txBody>
      </p:sp>
      <p:pic>
        <p:nvPicPr>
          <p:cNvPr id="9"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1DEB34F4-9533-A244-BEF1-201A365E8FF4}"/>
              </a:ext>
            </a:extLst>
          </p:cNvPr>
          <p:cNvPicPr>
            <a:picLocks noChangeAspect="1"/>
          </p:cNvPicPr>
          <p:nvPr/>
        </p:nvPicPr>
        <p:blipFill>
          <a:blip r:embed="rId4"/>
          <a:stretch>
            <a:fillRect/>
          </a:stretch>
        </p:blipFill>
        <p:spPr>
          <a:xfrm>
            <a:off x="0" y="5472545"/>
            <a:ext cx="2750386" cy="1385455"/>
          </a:xfrm>
          <a:prstGeom prst="rect">
            <a:avLst/>
          </a:prstGeom>
        </p:spPr>
      </p:pic>
      <p:pic>
        <p:nvPicPr>
          <p:cNvPr id="3" name="Grafik 2">
            <a:extLst>
              <a:ext uri="{FF2B5EF4-FFF2-40B4-BE49-F238E27FC236}">
                <a16:creationId xmlns:a16="http://schemas.microsoft.com/office/drawing/2014/main" id="{6ECA1298-53A0-629E-D568-ADDAF285D9B7}"/>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94720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4D80B-0BDF-06AD-892F-BCBD7B97E013}"/>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0D309B2-9AAE-57BA-B448-3DE74E760C54}"/>
              </a:ext>
            </a:extLst>
          </p:cNvPr>
          <p:cNvPicPr>
            <a:picLocks noGrp="1" noChangeAspect="1"/>
          </p:cNvPicPr>
          <p:nvPr>
            <p:ph idx="1"/>
          </p:nvPr>
        </p:nvPicPr>
        <p:blipFill>
          <a:blip r:embed="rId3"/>
          <a:stretch>
            <a:fillRect/>
          </a:stretch>
        </p:blipFill>
        <p:spPr>
          <a:xfrm>
            <a:off x="1487878" y="365125"/>
            <a:ext cx="8780384" cy="6204104"/>
          </a:xfrm>
        </p:spPr>
      </p:pic>
    </p:spTree>
    <p:extLst>
      <p:ext uri="{BB962C8B-B14F-4D97-AF65-F5344CB8AC3E}">
        <p14:creationId xmlns:p14="http://schemas.microsoft.com/office/powerpoint/2010/main" val="1662837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00E67-C88B-2B4F-9461-F101445785F5}"/>
              </a:ext>
            </a:extLst>
          </p:cNvPr>
          <p:cNvSpPr>
            <a:spLocks noGrp="1"/>
          </p:cNvSpPr>
          <p:nvPr>
            <p:ph type="title"/>
          </p:nvPr>
        </p:nvSpPr>
        <p:spPr/>
        <p:txBody>
          <a:bodyPr/>
          <a:lstStyle/>
          <a:p>
            <a:r>
              <a:rPr lang="de-DE" b="1" dirty="0">
                <a:latin typeface="+mn-lt"/>
              </a:rPr>
              <a:t>I like…, I </a:t>
            </a:r>
            <a:r>
              <a:rPr lang="de-DE" b="1" dirty="0" err="1">
                <a:latin typeface="+mn-lt"/>
              </a:rPr>
              <a:t>wish</a:t>
            </a:r>
            <a:r>
              <a:rPr lang="de-DE" b="1" dirty="0">
                <a:latin typeface="+mn-lt"/>
              </a:rPr>
              <a:t>…, I </a:t>
            </a:r>
            <a:r>
              <a:rPr lang="de-DE" b="1" dirty="0" err="1">
                <a:latin typeface="+mn-lt"/>
              </a:rPr>
              <a:t>wonder</a:t>
            </a:r>
            <a:r>
              <a:rPr lang="de-DE" b="1" dirty="0">
                <a:latin typeface="+mn-lt"/>
              </a:rPr>
              <a:t>…</a:t>
            </a:r>
          </a:p>
        </p:txBody>
      </p:sp>
      <p:sp>
        <p:nvSpPr>
          <p:cNvPr id="3" name="Inhaltsplatzhalter 2">
            <a:extLst>
              <a:ext uri="{FF2B5EF4-FFF2-40B4-BE49-F238E27FC236}">
                <a16:creationId xmlns:a16="http://schemas.microsoft.com/office/drawing/2014/main" id="{36483820-1E35-6844-91F6-48DF68B4316F}"/>
              </a:ext>
            </a:extLst>
          </p:cNvPr>
          <p:cNvSpPr>
            <a:spLocks noGrp="1"/>
          </p:cNvSpPr>
          <p:nvPr>
            <p:ph idx="1"/>
          </p:nvPr>
        </p:nvSpPr>
        <p:spPr/>
        <p:txBody>
          <a:bodyPr/>
          <a:lstStyle/>
          <a:p>
            <a:pPr marL="0" indent="0">
              <a:buNone/>
            </a:pPr>
            <a:endParaRPr lang="de-DE" dirty="0"/>
          </a:p>
          <a:p>
            <a:pPr marL="0" indent="0">
              <a:buNone/>
            </a:pPr>
            <a:r>
              <a:rPr lang="de-DE" sz="2400" u="sng" dirty="0"/>
              <a:t>Reflexion:</a:t>
            </a:r>
          </a:p>
          <a:p>
            <a:r>
              <a:rPr lang="de-DE" sz="2400" dirty="0"/>
              <a:t>Reflektiert zunächst in Einzelarbeit eure Ideen!  </a:t>
            </a:r>
          </a:p>
          <a:p>
            <a:r>
              <a:rPr lang="de-DE" sz="2400" dirty="0"/>
              <a:t>Was gefällt euch daran? Was würdet ihr euch wünschen? Und wo seht ihr weitere Wege oder Schwierigkeiten, die auf eure Idee zukommen werden?</a:t>
            </a:r>
          </a:p>
          <a:p>
            <a:r>
              <a:rPr lang="de-DE" sz="2400" dirty="0"/>
              <a:t>Achtet dabei auf eine konstruktive Sichtweise! Man kann jede Idee noch verbessern!</a:t>
            </a:r>
          </a:p>
        </p:txBody>
      </p:sp>
      <p:pic>
        <p:nvPicPr>
          <p:cNvPr id="8" name="Grafik 7">
            <a:extLst>
              <a:ext uri="{FF2B5EF4-FFF2-40B4-BE49-F238E27FC236}">
                <a16:creationId xmlns:a16="http://schemas.microsoft.com/office/drawing/2014/main" id="{2725B06F-63D8-C8F7-B18D-98262EDC3A1C}"/>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5D06B575-6618-704C-89E3-8351621B065C}"/>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A33841C7-2F05-15F3-2EE0-14D09BA55368}"/>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74576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mn-lt"/>
              </a:rPr>
              <a:t>Design </a:t>
            </a:r>
            <a:r>
              <a:rPr lang="de-DE" b="1" dirty="0" err="1">
                <a:latin typeface="+mn-lt"/>
              </a:rPr>
              <a:t>Thinking</a:t>
            </a:r>
            <a:r>
              <a:rPr lang="de-DE" b="1" dirty="0">
                <a:latin typeface="+mn-lt"/>
              </a:rPr>
              <a:t> Prozess - Ablauf</a:t>
            </a:r>
          </a:p>
        </p:txBody>
      </p:sp>
      <p:sp>
        <p:nvSpPr>
          <p:cNvPr id="5" name="Inhaltsplatzhalter 4"/>
          <p:cNvSpPr>
            <a:spLocks noGrp="1"/>
          </p:cNvSpPr>
          <p:nvPr>
            <p:ph idx="1"/>
          </p:nvPr>
        </p:nvSpPr>
        <p:spPr>
          <a:xfrm>
            <a:off x="1371600" y="1955800"/>
            <a:ext cx="9601200" cy="3911600"/>
          </a:xfrm>
        </p:spPr>
        <p:txBody>
          <a:bodyPr>
            <a:normAutofit/>
          </a:bodyPr>
          <a:lstStyle/>
          <a:p>
            <a:endParaRPr lang="de-DE" dirty="0"/>
          </a:p>
          <a:p>
            <a:endParaRPr lang="de-DE" dirty="0"/>
          </a:p>
          <a:p>
            <a:pPr marL="0" indent="0">
              <a:buNone/>
            </a:pPr>
            <a:endParaRPr lang="de-DE" dirty="0"/>
          </a:p>
        </p:txBody>
      </p:sp>
      <p:pic>
        <p:nvPicPr>
          <p:cNvPr id="7"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9B2AA477-C692-C647-BC00-9F95B997C37E}"/>
              </a:ext>
            </a:extLst>
          </p:cNvPr>
          <p:cNvPicPr>
            <a:picLocks noChangeAspect="1"/>
          </p:cNvPicPr>
          <p:nvPr/>
        </p:nvPicPr>
        <p:blipFill>
          <a:blip r:embed="rId4"/>
          <a:stretch>
            <a:fillRect/>
          </a:stretch>
        </p:blipFill>
        <p:spPr>
          <a:xfrm>
            <a:off x="0" y="5472545"/>
            <a:ext cx="2750386" cy="1385455"/>
          </a:xfrm>
          <a:prstGeom prst="rect">
            <a:avLst/>
          </a:prstGeom>
        </p:spPr>
      </p:pic>
      <p:pic>
        <p:nvPicPr>
          <p:cNvPr id="2" name="Grafik 1">
            <a:extLst>
              <a:ext uri="{FF2B5EF4-FFF2-40B4-BE49-F238E27FC236}">
                <a16:creationId xmlns:a16="http://schemas.microsoft.com/office/drawing/2014/main" id="{938A4D83-E179-4067-6438-F7E3A983DDE9}"/>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pic>
        <p:nvPicPr>
          <p:cNvPr id="3" name="Grafik 2">
            <a:extLst>
              <a:ext uri="{FF2B5EF4-FFF2-40B4-BE49-F238E27FC236}">
                <a16:creationId xmlns:a16="http://schemas.microsoft.com/office/drawing/2014/main" id="{20B0F6EA-5F4C-2527-43D5-995BEA0D3ABF}"/>
              </a:ext>
            </a:extLst>
          </p:cNvPr>
          <p:cNvPicPr>
            <a:picLocks noChangeAspect="1"/>
          </p:cNvPicPr>
          <p:nvPr/>
        </p:nvPicPr>
        <p:blipFill rotWithShape="1">
          <a:blip r:embed="rId6"/>
          <a:srcRect t="17331" b="26104"/>
          <a:stretch/>
        </p:blipFill>
        <p:spPr>
          <a:xfrm>
            <a:off x="1573765" y="1648350"/>
            <a:ext cx="8733275" cy="3501572"/>
          </a:xfrm>
          <a:prstGeom prst="rect">
            <a:avLst/>
          </a:prstGeom>
        </p:spPr>
      </p:pic>
    </p:spTree>
    <p:extLst>
      <p:ext uri="{BB962C8B-B14F-4D97-AF65-F5344CB8AC3E}">
        <p14:creationId xmlns:p14="http://schemas.microsoft.com/office/powerpoint/2010/main" val="2885127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A757A-A3E1-CD42-B855-641A83D173CE}"/>
              </a:ext>
            </a:extLst>
          </p:cNvPr>
          <p:cNvSpPr>
            <a:spLocks noGrp="1"/>
          </p:cNvSpPr>
          <p:nvPr>
            <p:ph type="title"/>
          </p:nvPr>
        </p:nvSpPr>
        <p:spPr>
          <a:xfrm>
            <a:off x="411736" y="-1134679"/>
            <a:ext cx="10515600" cy="2852737"/>
          </a:xfrm>
        </p:spPr>
        <p:txBody>
          <a:bodyPr/>
          <a:lstStyle/>
          <a:p>
            <a:r>
              <a:rPr lang="de-DE" b="1" dirty="0">
                <a:latin typeface="+mn-lt"/>
              </a:rPr>
              <a:t>Vorbereitung einer Präsentation</a:t>
            </a:r>
          </a:p>
        </p:txBody>
      </p:sp>
      <p:sp>
        <p:nvSpPr>
          <p:cNvPr id="3" name="Textplatzhalter 2">
            <a:extLst>
              <a:ext uri="{FF2B5EF4-FFF2-40B4-BE49-F238E27FC236}">
                <a16:creationId xmlns:a16="http://schemas.microsoft.com/office/drawing/2014/main" id="{D0D7731A-A5F1-3C41-B92E-9EB22FDD28A2}"/>
              </a:ext>
            </a:extLst>
          </p:cNvPr>
          <p:cNvSpPr>
            <a:spLocks noGrp="1"/>
          </p:cNvSpPr>
          <p:nvPr>
            <p:ph type="body" idx="1"/>
          </p:nvPr>
        </p:nvSpPr>
        <p:spPr>
          <a:xfrm>
            <a:off x="924318" y="2228399"/>
            <a:ext cx="10515600" cy="3207046"/>
          </a:xfrm>
        </p:spPr>
        <p:txBody>
          <a:bodyPr>
            <a:normAutofit fontScale="92500" lnSpcReduction="20000"/>
          </a:bodyPr>
          <a:lstStyle/>
          <a:p>
            <a:r>
              <a:rPr lang="de-DE" sz="2800" dirty="0">
                <a:solidFill>
                  <a:schemeClr val="tx1"/>
                </a:solidFill>
              </a:rPr>
              <a:t>Bereitet eine Präsentation vor! </a:t>
            </a:r>
          </a:p>
          <a:p>
            <a:endParaRPr lang="de-DE" sz="2800" dirty="0">
              <a:solidFill>
                <a:schemeClr val="tx1"/>
              </a:solidFill>
            </a:endParaRPr>
          </a:p>
          <a:p>
            <a:r>
              <a:rPr lang="de-DE" sz="2800" dirty="0">
                <a:solidFill>
                  <a:schemeClr val="tx1"/>
                </a:solidFill>
              </a:rPr>
              <a:t>Denkt dabei an den Design-</a:t>
            </a:r>
            <a:r>
              <a:rPr lang="de-DE" sz="2800" dirty="0" err="1">
                <a:solidFill>
                  <a:schemeClr val="tx1"/>
                </a:solidFill>
              </a:rPr>
              <a:t>Thinking</a:t>
            </a:r>
            <a:r>
              <a:rPr lang="de-DE" sz="2800" dirty="0">
                <a:solidFill>
                  <a:schemeClr val="tx1"/>
                </a:solidFill>
              </a:rPr>
              <a:t>-Prozess und eure eigene Reflektion, um Möglichkeiten für die Zukunft in den Raum zu stellen.</a:t>
            </a:r>
            <a:br>
              <a:rPr lang="de-DE" sz="2800" dirty="0">
                <a:solidFill>
                  <a:schemeClr val="tx1"/>
                </a:solidFill>
              </a:rPr>
            </a:br>
            <a:endParaRPr lang="de-DE" sz="2800" dirty="0">
              <a:solidFill>
                <a:schemeClr val="tx1"/>
              </a:solidFill>
            </a:endParaRPr>
          </a:p>
          <a:p>
            <a:r>
              <a:rPr lang="de-DE" sz="2200" b="1" dirty="0">
                <a:solidFill>
                  <a:schemeClr val="tx1"/>
                </a:solidFill>
              </a:rPr>
              <a:t>Struktur:</a:t>
            </a:r>
          </a:p>
          <a:p>
            <a:pPr marL="514350" indent="-514350">
              <a:buAutoNum type="arabicPeriod"/>
            </a:pPr>
            <a:r>
              <a:rPr lang="de-DE" sz="2200" dirty="0">
                <a:solidFill>
                  <a:schemeClr val="tx1"/>
                </a:solidFill>
              </a:rPr>
              <a:t>Problem </a:t>
            </a:r>
          </a:p>
          <a:p>
            <a:pPr marL="514350" indent="-514350">
              <a:buAutoNum type="arabicPeriod"/>
            </a:pPr>
            <a:r>
              <a:rPr lang="de-DE" sz="2200" dirty="0">
                <a:solidFill>
                  <a:schemeClr val="tx1"/>
                </a:solidFill>
              </a:rPr>
              <a:t>Idee </a:t>
            </a:r>
          </a:p>
          <a:p>
            <a:pPr marL="514350" indent="-514350">
              <a:buAutoNum type="arabicPeriod"/>
            </a:pPr>
            <a:r>
              <a:rPr lang="de-DE" sz="2200" dirty="0">
                <a:solidFill>
                  <a:schemeClr val="tx1"/>
                </a:solidFill>
              </a:rPr>
              <a:t>Reflektion </a:t>
            </a: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458ED825-7D23-404E-B866-7918113CBA93}"/>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A17CB55C-2493-1703-9E1F-1EA4A6836064}"/>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1043086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A757A-A3E1-CD42-B855-641A83D173CE}"/>
              </a:ext>
            </a:extLst>
          </p:cNvPr>
          <p:cNvSpPr>
            <a:spLocks noGrp="1"/>
          </p:cNvSpPr>
          <p:nvPr>
            <p:ph type="title"/>
          </p:nvPr>
        </p:nvSpPr>
        <p:spPr>
          <a:xfrm>
            <a:off x="831850" y="-584200"/>
            <a:ext cx="10515600" cy="2852737"/>
          </a:xfrm>
        </p:spPr>
        <p:txBody>
          <a:bodyPr/>
          <a:lstStyle/>
          <a:p>
            <a:r>
              <a:rPr lang="de-DE" b="1" dirty="0">
                <a:latin typeface="+mn-lt"/>
              </a:rPr>
              <a:t>Gespräch mit </a:t>
            </a:r>
            <a:r>
              <a:rPr lang="de-DE" dirty="0">
                <a:solidFill>
                  <a:srgbClr val="FF0000"/>
                </a:solidFill>
              </a:rPr>
              <a:t>NAME GAST / GÄSTE </a:t>
            </a:r>
          </a:p>
        </p:txBody>
      </p:sp>
      <p:sp>
        <p:nvSpPr>
          <p:cNvPr id="3" name="Textplatzhalter 2">
            <a:extLst>
              <a:ext uri="{FF2B5EF4-FFF2-40B4-BE49-F238E27FC236}">
                <a16:creationId xmlns:a16="http://schemas.microsoft.com/office/drawing/2014/main" id="{D0D7731A-A5F1-3C41-B92E-9EB22FDD28A2}"/>
              </a:ext>
            </a:extLst>
          </p:cNvPr>
          <p:cNvSpPr>
            <a:spLocks noGrp="1"/>
          </p:cNvSpPr>
          <p:nvPr>
            <p:ph type="body" idx="1"/>
          </p:nvPr>
        </p:nvSpPr>
        <p:spPr>
          <a:xfrm>
            <a:off x="831850" y="3234667"/>
            <a:ext cx="10515600" cy="1500187"/>
          </a:xfrm>
        </p:spPr>
        <p:txBody>
          <a:bodyPr>
            <a:normAutofit/>
          </a:bodyPr>
          <a:lstStyle/>
          <a:p>
            <a:r>
              <a:rPr lang="de-DE" dirty="0">
                <a:solidFill>
                  <a:srgbClr val="FF0000"/>
                </a:solidFill>
              </a:rPr>
              <a:t>INFOS ZU GAST /GÄSTE  </a:t>
            </a: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7865B6D2-B72C-0140-847D-2F99671C7D06}"/>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5D5E11F7-BA0F-EC59-70B8-2C7A44218907}"/>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59177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31826"/>
            <a:ext cx="10515600" cy="2852737"/>
          </a:xfrm>
        </p:spPr>
        <p:txBody>
          <a:bodyPr/>
          <a:lstStyle/>
          <a:p>
            <a:r>
              <a:rPr lang="de-DE" b="1" dirty="0">
                <a:latin typeface="+mn-lt"/>
              </a:rPr>
              <a:t>Abschluss</a:t>
            </a:r>
          </a:p>
        </p:txBody>
      </p:sp>
      <p:sp>
        <p:nvSpPr>
          <p:cNvPr id="3" name="Textplatzhalter 2"/>
          <p:cNvSpPr>
            <a:spLocks noGrp="1"/>
          </p:cNvSpPr>
          <p:nvPr>
            <p:ph type="body" idx="1"/>
          </p:nvPr>
        </p:nvSpPr>
        <p:spPr>
          <a:xfrm>
            <a:off x="643675" y="1344299"/>
            <a:ext cx="10515600" cy="1500187"/>
          </a:xfrm>
        </p:spPr>
        <p:txBody>
          <a:bodyPr/>
          <a:lstStyle/>
          <a:p>
            <a:r>
              <a:rPr lang="de-DE" dirty="0">
                <a:highlight>
                  <a:srgbClr val="FFFF00"/>
                </a:highlight>
              </a:rPr>
              <a:t>Gespräch mit </a:t>
            </a:r>
            <a:r>
              <a:rPr lang="de-DE" dirty="0">
                <a:solidFill>
                  <a:srgbClr val="FF0000"/>
                </a:solidFill>
                <a:highlight>
                  <a:srgbClr val="FFFF00"/>
                </a:highlight>
              </a:rPr>
              <a:t>NAME DES GASTES / DER GÄSTE EINPFLEGEN </a:t>
            </a:r>
          </a:p>
        </p:txBody>
      </p:sp>
      <p:pic>
        <p:nvPicPr>
          <p:cNvPr id="6" name="Grafik 11">
            <a:extLst>
              <a:ext uri="{FF2B5EF4-FFF2-40B4-BE49-F238E27FC236}">
                <a16:creationId xmlns:a16="http://schemas.microsoft.com/office/drawing/2014/main" id="{869D0DA6-679F-1F64-8496-62F4CF02EFB9}"/>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613DDE4B-5B0E-CA42-BE3F-B6FD4CCA4207}"/>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BFB2ACC5-3CDE-80B7-05AE-6AF4D6CDF801}"/>
              </a:ext>
            </a:extLst>
          </p:cNvPr>
          <p:cNvPicPr>
            <a:picLocks noChangeAspect="1"/>
          </p:cNvPicPr>
          <p:nvPr/>
        </p:nvPicPr>
        <p:blipFill rotWithShape="1">
          <a:blip r:embed="rId5"/>
          <a:srcRect l="12383" t="25835" r="14795" b="27663"/>
          <a:stretch/>
        </p:blipFill>
        <p:spPr>
          <a:xfrm>
            <a:off x="3631315" y="2297641"/>
            <a:ext cx="4929369" cy="3174904"/>
          </a:xfrm>
          <a:prstGeom prst="rect">
            <a:avLst/>
          </a:prstGeom>
        </p:spPr>
      </p:pic>
    </p:spTree>
    <p:extLst>
      <p:ext uri="{BB962C8B-B14F-4D97-AF65-F5344CB8AC3E}">
        <p14:creationId xmlns:p14="http://schemas.microsoft.com/office/powerpoint/2010/main" val="1893817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48202" y="441935"/>
            <a:ext cx="5459896"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34088" y="1091520"/>
            <a:ext cx="1474396" cy="4096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A110B24-0084-6A49-8CD2-0D053E86E69C}"/>
              </a:ext>
            </a:extLst>
          </p:cNvPr>
          <p:cNvSpPr txBox="1"/>
          <p:nvPr/>
        </p:nvSpPr>
        <p:spPr>
          <a:xfrm>
            <a:off x="734088" y="4452726"/>
            <a:ext cx="10319659" cy="1200329"/>
          </a:xfrm>
          <a:prstGeom prst="rect">
            <a:avLst/>
          </a:prstGeom>
          <a:noFill/>
        </p:spPr>
        <p:txBody>
          <a:bodyPr wrap="square" rtlCol="0">
            <a:spAutoFit/>
          </a:bodyPr>
          <a:lstStyle/>
          <a:p>
            <a:pPr algn="ctr"/>
            <a:r>
              <a:rPr lang="de-DE" sz="7200" b="1" dirty="0"/>
              <a:t>Reflexion und Evaluation</a:t>
            </a:r>
            <a:endParaRPr lang="de-DE" sz="7200" b="1" dirty="0">
              <a:solidFill>
                <a:srgbClr val="242852"/>
              </a:solidFill>
            </a:endParaRPr>
          </a:p>
        </p:txBody>
      </p:sp>
      <p:sp>
        <p:nvSpPr>
          <p:cNvPr id="5" name="Textfeld 4">
            <a:extLst>
              <a:ext uri="{FF2B5EF4-FFF2-40B4-BE49-F238E27FC236}">
                <a16:creationId xmlns:a16="http://schemas.microsoft.com/office/drawing/2014/main" id="{08FC8798-1E93-DB48-AE79-32325E3AD936}"/>
              </a:ext>
            </a:extLst>
          </p:cNvPr>
          <p:cNvSpPr txBox="1"/>
          <p:nvPr/>
        </p:nvSpPr>
        <p:spPr>
          <a:xfrm>
            <a:off x="4314825" y="3914775"/>
            <a:ext cx="184731" cy="369332"/>
          </a:xfrm>
          <a:prstGeom prst="rect">
            <a:avLst/>
          </a:prstGeom>
          <a:noFill/>
        </p:spPr>
        <p:txBody>
          <a:bodyPr wrap="none" rtlCol="0">
            <a:spAutoFit/>
          </a:bodyPr>
          <a:lstStyle/>
          <a:p>
            <a:endParaRPr lang="de-DE"/>
          </a:p>
        </p:txBody>
      </p:sp>
      <p:pic>
        <p:nvPicPr>
          <p:cNvPr id="13" name="Bild 4">
            <a:extLst>
              <a:ext uri="{FF2B5EF4-FFF2-40B4-BE49-F238E27FC236}">
                <a16:creationId xmlns:a16="http://schemas.microsoft.com/office/drawing/2014/main" id="{170F274A-4054-4D73-A4F1-A9A2CA79A1D5}"/>
              </a:ext>
            </a:extLst>
          </p:cNvPr>
          <p:cNvPicPr>
            <a:picLocks noChangeAspect="1"/>
          </p:cNvPicPr>
          <p:nvPr/>
        </p:nvPicPr>
        <p:blipFill>
          <a:blip r:embed="rId3"/>
          <a:stretch>
            <a:fillRect/>
          </a:stretch>
        </p:blipFill>
        <p:spPr>
          <a:xfrm>
            <a:off x="3073359" y="733941"/>
            <a:ext cx="5461000" cy="3365500"/>
          </a:xfrm>
          <a:prstGeom prst="rect">
            <a:avLst/>
          </a:prstGeom>
        </p:spPr>
      </p:pic>
      <p:pic>
        <p:nvPicPr>
          <p:cNvPr id="3" name="Grafik 2">
            <a:extLst>
              <a:ext uri="{FF2B5EF4-FFF2-40B4-BE49-F238E27FC236}">
                <a16:creationId xmlns:a16="http://schemas.microsoft.com/office/drawing/2014/main" id="{1200EBD3-EBC2-4167-A695-7BC967E6430D}"/>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10" name="Grafik 9">
            <a:extLst>
              <a:ext uri="{FF2B5EF4-FFF2-40B4-BE49-F238E27FC236}">
                <a16:creationId xmlns:a16="http://schemas.microsoft.com/office/drawing/2014/main" id="{B54E86BE-4A1C-4A40-BAFD-02FD0E14A218}"/>
              </a:ext>
            </a:extLst>
          </p:cNvPr>
          <p:cNvPicPr>
            <a:picLocks noChangeAspect="1"/>
          </p:cNvPicPr>
          <p:nvPr/>
        </p:nvPicPr>
        <p:blipFill>
          <a:blip r:embed="rId5"/>
          <a:stretch>
            <a:fillRect/>
          </a:stretch>
        </p:blipFill>
        <p:spPr>
          <a:xfrm>
            <a:off x="0" y="5472545"/>
            <a:ext cx="2750386" cy="1385455"/>
          </a:xfrm>
          <a:prstGeom prst="rect">
            <a:avLst/>
          </a:prstGeom>
        </p:spPr>
      </p:pic>
      <p:pic>
        <p:nvPicPr>
          <p:cNvPr id="6" name="Grafik 5">
            <a:extLst>
              <a:ext uri="{FF2B5EF4-FFF2-40B4-BE49-F238E27FC236}">
                <a16:creationId xmlns:a16="http://schemas.microsoft.com/office/drawing/2014/main" id="{7480FB68-16AD-FCB7-9B7A-092D0E82C7AD}"/>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61432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777879" y="1964415"/>
            <a:ext cx="9601200" cy="3581400"/>
          </a:xfrm>
        </p:spPr>
        <p:txBody>
          <a:bodyPr>
            <a:normAutofit/>
          </a:bodyPr>
          <a:lstStyle/>
          <a:p>
            <a:r>
              <a:rPr lang="de-DE" sz="2800" dirty="0">
                <a:solidFill>
                  <a:schemeClr val="tx1"/>
                </a:solidFill>
              </a:rPr>
              <a:t>Umfasst alle EU-Programme für allgemeine und berufliche Bildung, Jugend und Sport </a:t>
            </a:r>
            <a:br>
              <a:rPr lang="de-DE" sz="2800" dirty="0">
                <a:solidFill>
                  <a:schemeClr val="tx1"/>
                </a:solidFill>
              </a:rPr>
            </a:br>
            <a:endParaRPr lang="de-DE" sz="2800" dirty="0">
              <a:solidFill>
                <a:schemeClr val="tx1"/>
              </a:solidFill>
            </a:endParaRPr>
          </a:p>
          <a:p>
            <a:r>
              <a:rPr lang="de-DE" sz="2800" dirty="0">
                <a:solidFill>
                  <a:schemeClr val="tx1"/>
                </a:solidFill>
              </a:rPr>
              <a:t>Förderung von Austausch und Praktika für u.a. Auszubildende</a:t>
            </a:r>
            <a:br>
              <a:rPr lang="de-DE" sz="2800" dirty="0">
                <a:solidFill>
                  <a:schemeClr val="tx1"/>
                </a:solidFill>
              </a:rPr>
            </a:br>
            <a:endParaRPr lang="de-DE" sz="2800" dirty="0">
              <a:solidFill>
                <a:schemeClr val="tx1"/>
              </a:solidFill>
            </a:endParaRPr>
          </a:p>
          <a:p>
            <a:r>
              <a:rPr lang="de-DE" sz="2800" dirty="0">
                <a:solidFill>
                  <a:schemeClr val="tx1"/>
                </a:solidFill>
              </a:rPr>
              <a:t>Europäisches Solidaritätskorps</a:t>
            </a:r>
          </a:p>
          <a:p>
            <a:endParaRPr lang="de-DE" sz="4000" dirty="0">
              <a:solidFill>
                <a:srgbClr val="FFC000"/>
              </a:solidFill>
            </a:endParaRPr>
          </a:p>
          <a:p>
            <a:endParaRPr lang="de-DE" sz="2800" dirty="0">
              <a:solidFill>
                <a:srgbClr val="FFC000"/>
              </a:solidFill>
            </a:endParaRPr>
          </a:p>
          <a:p>
            <a:endParaRPr lang="de-DE" sz="2800" dirty="0">
              <a:solidFill>
                <a:srgbClr val="FFC000"/>
              </a:solidFill>
            </a:endParaRPr>
          </a:p>
        </p:txBody>
      </p:sp>
      <p:sp>
        <p:nvSpPr>
          <p:cNvPr id="7" name="Titel 1">
            <a:extLst>
              <a:ext uri="{FF2B5EF4-FFF2-40B4-BE49-F238E27FC236}">
                <a16:creationId xmlns:a16="http://schemas.microsoft.com/office/drawing/2014/main" id="{6A0B0922-4F74-B04E-B1E4-2FD15A647493}"/>
              </a:ext>
            </a:extLst>
          </p:cNvPr>
          <p:cNvSpPr txBox="1">
            <a:spLocks/>
          </p:cNvSpPr>
          <p:nvPr/>
        </p:nvSpPr>
        <p:spPr>
          <a:xfrm>
            <a:off x="777879" y="47851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b="1" dirty="0">
                <a:solidFill>
                  <a:schemeClr val="tx1"/>
                </a:solidFill>
              </a:rPr>
              <a:t>Erasmus + - Was ist das?</a:t>
            </a:r>
          </a:p>
        </p:txBody>
      </p:sp>
      <p:pic>
        <p:nvPicPr>
          <p:cNvPr id="8" name="Grafik 7" descr="Ein Bild, das Text enthält.&#10;&#10;Automatisch generierte Beschreibung">
            <a:extLst>
              <a:ext uri="{FF2B5EF4-FFF2-40B4-BE49-F238E27FC236}">
                <a16:creationId xmlns:a16="http://schemas.microsoft.com/office/drawing/2014/main" id="{4315FC62-4A9D-700A-6B80-45C9FC4E47C1}"/>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7D99F4D-522B-7AC9-CFCE-EB23C71AA846}"/>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1BA0A350-405A-E84E-89EF-651FF722F220}"/>
              </a:ext>
            </a:extLst>
          </p:cNvPr>
          <p:cNvPicPr>
            <a:picLocks noChangeAspect="1"/>
          </p:cNvPicPr>
          <p:nvPr/>
        </p:nvPicPr>
        <p:blipFill rotWithShape="1">
          <a:blip r:embed="rId5"/>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12934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0C7C3-C9ED-934B-ABD0-B3BB09186E14}"/>
              </a:ext>
            </a:extLst>
          </p:cNvPr>
          <p:cNvSpPr>
            <a:spLocks noGrp="1"/>
          </p:cNvSpPr>
          <p:nvPr>
            <p:ph type="title"/>
          </p:nvPr>
        </p:nvSpPr>
        <p:spPr/>
        <p:txBody>
          <a:bodyPr/>
          <a:lstStyle/>
          <a:p>
            <a:r>
              <a:rPr lang="de-DE" b="1" dirty="0">
                <a:latin typeface="+mn-lt"/>
              </a:rPr>
              <a:t>Bevor wir weitermachen…</a:t>
            </a:r>
          </a:p>
        </p:txBody>
      </p:sp>
      <p:sp>
        <p:nvSpPr>
          <p:cNvPr id="3" name="Inhaltsplatzhalter 2">
            <a:extLst>
              <a:ext uri="{FF2B5EF4-FFF2-40B4-BE49-F238E27FC236}">
                <a16:creationId xmlns:a16="http://schemas.microsoft.com/office/drawing/2014/main" id="{087C571F-E0C8-4741-B45A-DBB503FD053E}"/>
              </a:ext>
            </a:extLst>
          </p:cNvPr>
          <p:cNvSpPr>
            <a:spLocks noGrp="1"/>
          </p:cNvSpPr>
          <p:nvPr>
            <p:ph idx="1"/>
          </p:nvPr>
        </p:nvSpPr>
        <p:spPr/>
        <p:txBody>
          <a:bodyPr/>
          <a:lstStyle/>
          <a:p>
            <a:endParaRPr lang="de-DE" dirty="0"/>
          </a:p>
          <a:p>
            <a:pPr marL="0" indent="0">
              <a:buNone/>
            </a:pPr>
            <a:endParaRPr lang="de-DE" dirty="0"/>
          </a:p>
          <a:p>
            <a:endParaRPr lang="de-DE" dirty="0"/>
          </a:p>
          <a:p>
            <a:pPr marL="0" indent="0">
              <a:buNone/>
            </a:pPr>
            <a:r>
              <a:rPr lang="de-DE" dirty="0"/>
              <a:t>…was war die EU noch gleich? </a:t>
            </a:r>
          </a:p>
        </p:txBody>
      </p:sp>
      <p:pic>
        <p:nvPicPr>
          <p:cNvPr id="6" name="Grafik 5">
            <a:extLst>
              <a:ext uri="{FF2B5EF4-FFF2-40B4-BE49-F238E27FC236}">
                <a16:creationId xmlns:a16="http://schemas.microsoft.com/office/drawing/2014/main" id="{C165EE45-6AA4-4526-08FD-B3BB0FB282AE}"/>
              </a:ext>
            </a:extLst>
          </p:cNvPr>
          <p:cNvPicPr>
            <a:picLocks noChangeAspect="1"/>
          </p:cNvPicPr>
          <p:nvPr/>
        </p:nvPicPr>
        <p:blipFill>
          <a:blip r:embed="rId3"/>
          <a:srcRect/>
          <a:stretch/>
        </p:blipFill>
        <p:spPr>
          <a:xfrm>
            <a:off x="10132935" y="89428"/>
            <a:ext cx="2059065" cy="820933"/>
          </a:xfrm>
          <a:prstGeom prst="rect">
            <a:avLst/>
          </a:prstGeom>
        </p:spPr>
      </p:pic>
      <p:pic>
        <p:nvPicPr>
          <p:cNvPr id="7" name="Grafik 6">
            <a:extLst>
              <a:ext uri="{FF2B5EF4-FFF2-40B4-BE49-F238E27FC236}">
                <a16:creationId xmlns:a16="http://schemas.microsoft.com/office/drawing/2014/main" id="{C892F10C-19B1-4531-5B87-437724DEAD82}"/>
              </a:ext>
            </a:extLst>
          </p:cNvPr>
          <p:cNvPicPr>
            <a:picLocks noChangeAspect="1"/>
          </p:cNvPicPr>
          <p:nvPr/>
        </p:nvPicPr>
        <p:blipFill>
          <a:blip r:embed="rId4"/>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F7A8B383-96EB-ED4B-B9FC-410F42707453}"/>
              </a:ext>
            </a:extLst>
          </p:cNvPr>
          <p:cNvPicPr>
            <a:picLocks noChangeAspect="1"/>
          </p:cNvPicPr>
          <p:nvPr/>
        </p:nvPicPr>
        <p:blipFill>
          <a:blip r:embed="rId5"/>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EF062B59-9382-E582-5FB3-7D200A0D7E4B}"/>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38078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393AE-F9B5-6D91-11CE-CEC963229DF1}"/>
              </a:ext>
            </a:extLst>
          </p:cNvPr>
          <p:cNvSpPr>
            <a:spLocks noGrp="1"/>
          </p:cNvSpPr>
          <p:nvPr>
            <p:ph type="title"/>
          </p:nvPr>
        </p:nvSpPr>
        <p:spPr/>
        <p:txBody>
          <a:bodyPr/>
          <a:lstStyle/>
          <a:p>
            <a:r>
              <a:rPr lang="de-DE" b="1" dirty="0"/>
              <a:t>Von der Leyen-Kommission </a:t>
            </a:r>
          </a:p>
        </p:txBody>
      </p:sp>
      <p:pic>
        <p:nvPicPr>
          <p:cNvPr id="1026" name="Picture 2" descr="Die Schwergewichte in von der Leyens EU-Kommission – EURACTIV.de">
            <a:extLst>
              <a:ext uri="{FF2B5EF4-FFF2-40B4-BE49-F238E27FC236}">
                <a16:creationId xmlns:a16="http://schemas.microsoft.com/office/drawing/2014/main" id="{A2D24E27-8503-4068-165E-A584648F7B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7810" y="2171700"/>
            <a:ext cx="637637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Text enthält.&#10;&#10;Automatisch generierte Beschreibung">
            <a:extLst>
              <a:ext uri="{FF2B5EF4-FFF2-40B4-BE49-F238E27FC236}">
                <a16:creationId xmlns:a16="http://schemas.microsoft.com/office/drawing/2014/main" id="{ED29EC68-EA25-9547-A1C1-F1BC83771861}"/>
              </a:ext>
            </a:extLst>
          </p:cNvPr>
          <p:cNvPicPr>
            <a:picLocks noChangeAspect="1"/>
          </p:cNvPicPr>
          <p:nvPr/>
        </p:nvPicPr>
        <p:blipFill>
          <a:blip r:embed="rId4"/>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D3156D54-5BDA-D9FE-ADFA-332569AF6365}"/>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110F3055-03D0-FEB7-722F-CB64751AFCB7}"/>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77595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481D0AE-0AC1-EB49-88F9-AA7D7173C30F}"/>
              </a:ext>
            </a:extLst>
          </p:cNvPr>
          <p:cNvSpPr>
            <a:spLocks noGrp="1"/>
          </p:cNvSpPr>
          <p:nvPr>
            <p:ph type="subTitle" idx="1"/>
          </p:nvPr>
        </p:nvSpPr>
        <p:spPr/>
        <p:txBody>
          <a:bodyPr/>
          <a:lstStyle/>
          <a:p>
            <a:endParaRPr lang="de-DE" dirty="0"/>
          </a:p>
        </p:txBody>
      </p:sp>
      <p:pic>
        <p:nvPicPr>
          <p:cNvPr id="1026" name="Picture 2">
            <a:extLst>
              <a:ext uri="{FF2B5EF4-FFF2-40B4-BE49-F238E27FC236}">
                <a16:creationId xmlns:a16="http://schemas.microsoft.com/office/drawing/2014/main" id="{57B5C554-6267-A808-E52D-FF12BCF814E0}"/>
              </a:ext>
            </a:extLst>
          </p:cNvPr>
          <p:cNvPicPr>
            <a:picLocks noChangeAspect="1" noChangeArrowheads="1"/>
          </p:cNvPicPr>
          <p:nvPr/>
        </p:nvPicPr>
        <p:blipFill>
          <a:blip r:embed="rId3"/>
          <a:srcRect/>
          <a:stretch/>
        </p:blipFill>
        <p:spPr bwMode="auto">
          <a:xfrm>
            <a:off x="2069673" y="1750287"/>
            <a:ext cx="7647895" cy="3357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BF38C16-B7EE-E880-3892-809FA1887286}"/>
              </a:ext>
            </a:extLst>
          </p:cNvPr>
          <p:cNvSpPr txBox="1"/>
          <p:nvPr/>
        </p:nvSpPr>
        <p:spPr>
          <a:xfrm>
            <a:off x="8693239" y="5105398"/>
            <a:ext cx="1133644" cy="215444"/>
          </a:xfrm>
          <a:prstGeom prst="rect">
            <a:avLst/>
          </a:prstGeom>
          <a:noFill/>
        </p:spPr>
        <p:txBody>
          <a:bodyPr wrap="none" rtlCol="0">
            <a:spAutoFit/>
          </a:bodyPr>
          <a:lstStyle/>
          <a:p>
            <a:r>
              <a:rPr lang="de-DE" sz="800" dirty="0"/>
              <a:t>Bildquelle: </a:t>
            </a:r>
            <a:r>
              <a:rPr lang="de-DE" sz="800" dirty="0" err="1"/>
              <a:t>Katche.eu</a:t>
            </a:r>
            <a:r>
              <a:rPr lang="de-DE" sz="800" dirty="0"/>
              <a:t> </a:t>
            </a:r>
          </a:p>
        </p:txBody>
      </p:sp>
      <p:sp>
        <p:nvSpPr>
          <p:cNvPr id="8" name="Titel 1">
            <a:extLst>
              <a:ext uri="{FF2B5EF4-FFF2-40B4-BE49-F238E27FC236}">
                <a16:creationId xmlns:a16="http://schemas.microsoft.com/office/drawing/2014/main" id="{B9E29F42-B31D-6288-066A-9CB00D50B490}"/>
              </a:ext>
            </a:extLst>
          </p:cNvPr>
          <p:cNvSpPr txBox="1">
            <a:spLocks/>
          </p:cNvSpPr>
          <p:nvPr/>
        </p:nvSpPr>
        <p:spPr>
          <a:xfrm>
            <a:off x="-2088060" y="85705"/>
            <a:ext cx="12486068"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de-DE" sz="4400" b="1" dirty="0"/>
              <a:t>	Europäischer Grüner Deal- </a:t>
            </a:r>
            <a:br>
              <a:rPr lang="de-DE" sz="4400" b="1" dirty="0"/>
            </a:br>
            <a:r>
              <a:rPr lang="de-DE" sz="2800" b="1" dirty="0"/>
              <a:t>Erster klimaneutraler Kontinent</a:t>
            </a:r>
          </a:p>
        </p:txBody>
      </p:sp>
      <p:pic>
        <p:nvPicPr>
          <p:cNvPr id="10" name="Grafik 9" descr="Ein Bild, das Text enthält.&#10;&#10;Automatisch generierte Beschreibung">
            <a:extLst>
              <a:ext uri="{FF2B5EF4-FFF2-40B4-BE49-F238E27FC236}">
                <a16:creationId xmlns:a16="http://schemas.microsoft.com/office/drawing/2014/main" id="{EF1DC1B7-CB78-6058-0114-37F217248D10}"/>
              </a:ext>
            </a:extLst>
          </p:cNvPr>
          <p:cNvPicPr>
            <a:picLocks noChangeAspect="1"/>
          </p:cNvPicPr>
          <p:nvPr/>
        </p:nvPicPr>
        <p:blipFill>
          <a:blip r:embed="rId4"/>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8F6B783F-0F2D-DBE4-97A2-BD697B80CB6B}"/>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5" name="Grafik 4">
            <a:extLst>
              <a:ext uri="{FF2B5EF4-FFF2-40B4-BE49-F238E27FC236}">
                <a16:creationId xmlns:a16="http://schemas.microsoft.com/office/drawing/2014/main" id="{8A293506-D775-E6BA-ED61-4ABA50DF94E4}"/>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266528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D795E-FD15-1B43-C97E-EAD89E13CFFE}"/>
              </a:ext>
            </a:extLst>
          </p:cNvPr>
          <p:cNvSpPr>
            <a:spLocks noGrp="1"/>
          </p:cNvSpPr>
          <p:nvPr>
            <p:ph type="title"/>
          </p:nvPr>
        </p:nvSpPr>
        <p:spPr>
          <a:xfrm>
            <a:off x="631551" y="11289"/>
            <a:ext cx="9601200" cy="1485900"/>
          </a:xfrm>
        </p:spPr>
        <p:txBody>
          <a:bodyPr/>
          <a:lstStyle/>
          <a:p>
            <a:r>
              <a:rPr lang="de-DE" b="1" dirty="0"/>
              <a:t>Europäischer Grüner Deal -  </a:t>
            </a:r>
            <a:r>
              <a:rPr lang="de-DE" sz="2800" b="1" dirty="0"/>
              <a:t>Ziele</a:t>
            </a:r>
            <a:endParaRPr lang="de-DE" b="1" dirty="0"/>
          </a:p>
        </p:txBody>
      </p:sp>
      <p:pic>
        <p:nvPicPr>
          <p:cNvPr id="5" name="Inhaltsplatzhalter 4">
            <a:extLst>
              <a:ext uri="{FF2B5EF4-FFF2-40B4-BE49-F238E27FC236}">
                <a16:creationId xmlns:a16="http://schemas.microsoft.com/office/drawing/2014/main" id="{2DACF3E6-A4A5-158A-BA9F-A0668E0ED973}"/>
              </a:ext>
            </a:extLst>
          </p:cNvPr>
          <p:cNvPicPr>
            <a:picLocks noGrp="1" noChangeAspect="1"/>
          </p:cNvPicPr>
          <p:nvPr>
            <p:ph idx="1"/>
          </p:nvPr>
        </p:nvPicPr>
        <p:blipFill>
          <a:blip r:embed="rId3"/>
          <a:stretch>
            <a:fillRect/>
          </a:stretch>
        </p:blipFill>
        <p:spPr>
          <a:xfrm>
            <a:off x="1626930" y="1335112"/>
            <a:ext cx="7610442" cy="5109484"/>
          </a:xfrm>
          <a:ln>
            <a:solidFill>
              <a:schemeClr val="tx1"/>
            </a:solidFill>
          </a:ln>
        </p:spPr>
      </p:pic>
      <p:sp>
        <p:nvSpPr>
          <p:cNvPr id="6" name="Textfeld 5">
            <a:extLst>
              <a:ext uri="{FF2B5EF4-FFF2-40B4-BE49-F238E27FC236}">
                <a16:creationId xmlns:a16="http://schemas.microsoft.com/office/drawing/2014/main" id="{1F571564-2465-1EA8-F244-E01675804CF0}"/>
              </a:ext>
            </a:extLst>
          </p:cNvPr>
          <p:cNvSpPr txBox="1"/>
          <p:nvPr/>
        </p:nvSpPr>
        <p:spPr>
          <a:xfrm>
            <a:off x="7731832" y="6282518"/>
            <a:ext cx="1505540" cy="215444"/>
          </a:xfrm>
          <a:prstGeom prst="rect">
            <a:avLst/>
          </a:prstGeom>
          <a:noFill/>
        </p:spPr>
        <p:txBody>
          <a:bodyPr wrap="none" rtlCol="0">
            <a:spAutoFit/>
          </a:bodyPr>
          <a:lstStyle/>
          <a:p>
            <a:r>
              <a:rPr lang="de-DE" sz="800" dirty="0"/>
              <a:t>Bildquelle: Europäische Union </a:t>
            </a:r>
          </a:p>
        </p:txBody>
      </p:sp>
      <p:pic>
        <p:nvPicPr>
          <p:cNvPr id="9" name="Grafik 8" descr="Ein Bild, das Text enthält.&#10;&#10;Automatisch generierte Beschreibung">
            <a:extLst>
              <a:ext uri="{FF2B5EF4-FFF2-40B4-BE49-F238E27FC236}">
                <a16:creationId xmlns:a16="http://schemas.microsoft.com/office/drawing/2014/main" id="{48BC981F-5D90-FC84-4B69-57F916A48345}"/>
              </a:ext>
            </a:extLst>
          </p:cNvPr>
          <p:cNvPicPr>
            <a:picLocks noChangeAspect="1"/>
          </p:cNvPicPr>
          <p:nvPr/>
        </p:nvPicPr>
        <p:blipFill>
          <a:blip r:embed="rId4"/>
          <a:stretch>
            <a:fillRect/>
          </a:stretch>
        </p:blipFill>
        <p:spPr>
          <a:xfrm>
            <a:off x="0" y="6241717"/>
            <a:ext cx="1263102" cy="636264"/>
          </a:xfrm>
          <a:prstGeom prst="rect">
            <a:avLst/>
          </a:prstGeom>
        </p:spPr>
      </p:pic>
      <p:pic>
        <p:nvPicPr>
          <p:cNvPr id="4" name="Grafik 3">
            <a:extLst>
              <a:ext uri="{FF2B5EF4-FFF2-40B4-BE49-F238E27FC236}">
                <a16:creationId xmlns:a16="http://schemas.microsoft.com/office/drawing/2014/main" id="{C58EDF41-2CD2-9347-3D90-B2F7F3D028E5}"/>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7" name="Grafik 6">
            <a:extLst>
              <a:ext uri="{FF2B5EF4-FFF2-40B4-BE49-F238E27FC236}">
                <a16:creationId xmlns:a16="http://schemas.microsoft.com/office/drawing/2014/main" id="{21E3E983-D081-2975-8C9D-144B7B183AB1}"/>
              </a:ext>
            </a:extLst>
          </p:cNvPr>
          <p:cNvPicPr>
            <a:picLocks noChangeAspect="1"/>
          </p:cNvPicPr>
          <p:nvPr/>
        </p:nvPicPr>
        <p:blipFill rotWithShape="1">
          <a:blip r:embed="rId6"/>
          <a:srcRect l="12383" t="25835" r="14795" b="27663"/>
          <a:stretch/>
        </p:blipFill>
        <p:spPr>
          <a:xfrm>
            <a:off x="10110650" y="0"/>
            <a:ext cx="2081350" cy="1340554"/>
          </a:xfrm>
          <a:prstGeom prst="rect">
            <a:avLst/>
          </a:prstGeom>
        </p:spPr>
      </p:pic>
    </p:spTree>
    <p:extLst>
      <p:ext uri="{BB962C8B-B14F-4D97-AF65-F5344CB8AC3E}">
        <p14:creationId xmlns:p14="http://schemas.microsoft.com/office/powerpoint/2010/main" val="41909089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5009</Words>
  <Application>Microsoft Macintosh PowerPoint</Application>
  <PresentationFormat>Breitbild</PresentationFormat>
  <Paragraphs>407</Paragraphs>
  <Slides>49</Slides>
  <Notes>43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49</vt:i4>
      </vt:variant>
    </vt:vector>
  </HeadingPairs>
  <TitlesOfParts>
    <vt:vector size="55" baseType="lpstr">
      <vt:lpstr>Arial</vt:lpstr>
      <vt:lpstr>Calibri</vt:lpstr>
      <vt:lpstr>Calibri Light</vt:lpstr>
      <vt:lpstr>Courier New</vt:lpstr>
      <vt:lpstr>Wingdings</vt:lpstr>
      <vt:lpstr>Office</vt:lpstr>
      <vt:lpstr>PowerPoint-Präsentation</vt:lpstr>
      <vt:lpstr>Ablauf des Projekttags </vt:lpstr>
      <vt:lpstr>EUROSOC#DIGITAL </vt:lpstr>
      <vt:lpstr>Ziele des Projekttags</vt:lpstr>
      <vt:lpstr>PowerPoint-Präsentation</vt:lpstr>
      <vt:lpstr>Bevor wir weitermachen…</vt:lpstr>
      <vt:lpstr>Von der Leyen-Kommission </vt:lpstr>
      <vt:lpstr>PowerPoint-Präsentation</vt:lpstr>
      <vt:lpstr>Europäischer Grüner Deal -  Ziele</vt:lpstr>
      <vt:lpstr>Europäischer Grüner Deal – going local </vt:lpstr>
      <vt:lpstr>Gruppenpuzzle Europäischer Grüner Deal</vt:lpstr>
      <vt:lpstr>Europäischer Grüner Deal -  Ziele</vt:lpstr>
      <vt:lpstr>Ablauf - Gruppenpuzzle</vt:lpstr>
      <vt:lpstr>Expert*innengruppen</vt:lpstr>
      <vt:lpstr>Stammgruppen</vt:lpstr>
      <vt:lpstr>Besprechung Schwierigkeiten</vt:lpstr>
      <vt:lpstr>Schwierigkeiten</vt:lpstr>
      <vt:lpstr>Besprechung Chancen</vt:lpstr>
      <vt:lpstr>Chancen</vt:lpstr>
      <vt:lpstr>Besprechung Rolle von Städten und  Regionen</vt:lpstr>
      <vt:lpstr>Rolle von Städten und Regionen</vt:lpstr>
      <vt:lpstr>Europäischer Grüner Deal going local </vt:lpstr>
      <vt:lpstr>Pause </vt:lpstr>
      <vt:lpstr>Design Thinking Workshop </vt:lpstr>
      <vt:lpstr>Design Thinking Prozess - Ablauf</vt:lpstr>
      <vt:lpstr>Design Thinking Prozess - Regeln</vt:lpstr>
      <vt:lpstr>Design Thinking Prozess - Ablauf</vt:lpstr>
      <vt:lpstr>Herausforderungen und Probleme in  NAME DER STADT</vt:lpstr>
      <vt:lpstr>Herausforderungen und Probleme in NAME DER STADT</vt:lpstr>
      <vt:lpstr>Herausforderungen und Probleme </vt:lpstr>
      <vt:lpstr>Herausforderungen und Probleme</vt:lpstr>
      <vt:lpstr>Besprechung der Herausforderungen  und Probleme </vt:lpstr>
      <vt:lpstr>Design Thinking Prozess - Ablauf</vt:lpstr>
      <vt:lpstr>Jobs to be done </vt:lpstr>
      <vt:lpstr>PowerPoint-Präsentation</vt:lpstr>
      <vt:lpstr>Jobs to be done</vt:lpstr>
      <vt:lpstr>Design Thinking Prozess - Ablauf</vt:lpstr>
      <vt:lpstr>Ideen sammeln</vt:lpstr>
      <vt:lpstr>Ideen sammeln</vt:lpstr>
      <vt:lpstr>Pause</vt:lpstr>
      <vt:lpstr>Design Thinking Prozess - Ablauf</vt:lpstr>
      <vt:lpstr>I like…, I wish…, I wonder… </vt:lpstr>
      <vt:lpstr>PowerPoint-Präsentation</vt:lpstr>
      <vt:lpstr>I like…, I wish…, I wonder…</vt:lpstr>
      <vt:lpstr>Design Thinking Prozess - Ablauf</vt:lpstr>
      <vt:lpstr>Vorbereitung einer Präsentation</vt:lpstr>
      <vt:lpstr>Gespräch mit NAME GAST / GÄSTE </vt:lpstr>
      <vt:lpstr>Abschluss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Cohesion in your region</dc:title>
  <dc:creator>52708</dc:creator>
  <cp:lastModifiedBy>Eurosoc Digital</cp:lastModifiedBy>
  <cp:revision>228</cp:revision>
  <dcterms:created xsi:type="dcterms:W3CDTF">2021-08-05T08:36:41Z</dcterms:created>
  <dcterms:modified xsi:type="dcterms:W3CDTF">2024-06-10T14:24:56Z</dcterms:modified>
</cp:coreProperties>
</file>